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6"/>
  </p:notesMasterIdLst>
  <p:sldIdLst>
    <p:sldId id="324" r:id="rId5"/>
    <p:sldId id="259" r:id="rId6"/>
    <p:sldId id="331" r:id="rId7"/>
    <p:sldId id="332" r:id="rId8"/>
    <p:sldId id="267" r:id="rId9"/>
    <p:sldId id="268" r:id="rId10"/>
    <p:sldId id="316" r:id="rId11"/>
    <p:sldId id="346" r:id="rId12"/>
    <p:sldId id="347" r:id="rId13"/>
    <p:sldId id="348" r:id="rId14"/>
    <p:sldId id="317" r:id="rId15"/>
    <p:sldId id="351" r:id="rId16"/>
    <p:sldId id="352" r:id="rId17"/>
    <p:sldId id="354" r:id="rId18"/>
    <p:sldId id="327" r:id="rId19"/>
    <p:sldId id="270" r:id="rId20"/>
    <p:sldId id="337" r:id="rId21"/>
    <p:sldId id="340" r:id="rId22"/>
    <p:sldId id="339" r:id="rId23"/>
    <p:sldId id="338" r:id="rId24"/>
    <p:sldId id="333" r:id="rId25"/>
    <p:sldId id="285" r:id="rId26"/>
    <p:sldId id="355" r:id="rId27"/>
    <p:sldId id="356" r:id="rId28"/>
    <p:sldId id="357" r:id="rId29"/>
    <p:sldId id="358" r:id="rId30"/>
    <p:sldId id="359" r:id="rId31"/>
    <p:sldId id="360" r:id="rId32"/>
    <p:sldId id="334" r:id="rId33"/>
    <p:sldId id="296" r:id="rId34"/>
    <p:sldId id="364" r:id="rId35"/>
    <p:sldId id="377" r:id="rId36"/>
    <p:sldId id="378" r:id="rId37"/>
    <p:sldId id="401" r:id="rId38"/>
    <p:sldId id="402" r:id="rId39"/>
    <p:sldId id="335" r:id="rId40"/>
    <p:sldId id="365" r:id="rId41"/>
    <p:sldId id="366" r:id="rId42"/>
    <p:sldId id="367" r:id="rId43"/>
    <p:sldId id="368" r:id="rId44"/>
    <p:sldId id="336" r:id="rId45"/>
    <p:sldId id="371" r:id="rId46"/>
    <p:sldId id="372" r:id="rId47"/>
    <p:sldId id="373" r:id="rId48"/>
    <p:sldId id="369" r:id="rId49"/>
    <p:sldId id="310" r:id="rId50"/>
    <p:sldId id="403" r:id="rId51"/>
    <p:sldId id="375" r:id="rId52"/>
    <p:sldId id="405" r:id="rId53"/>
    <p:sldId id="406" r:id="rId54"/>
    <p:sldId id="400" r:id="rId55"/>
    <p:sldId id="379" r:id="rId56"/>
    <p:sldId id="380" r:id="rId57"/>
    <p:sldId id="381" r:id="rId58"/>
    <p:sldId id="382" r:id="rId59"/>
    <p:sldId id="383" r:id="rId60"/>
    <p:sldId id="384" r:id="rId61"/>
    <p:sldId id="385" r:id="rId62"/>
    <p:sldId id="398" r:id="rId63"/>
    <p:sldId id="399" r:id="rId64"/>
    <p:sldId id="40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ase 1 Week 2" id="{E565D621-3968-4E1C-A65A-4C314F87EE41}">
          <p14:sldIdLst>
            <p14:sldId id="324"/>
            <p14:sldId id="259"/>
          </p14:sldIdLst>
        </p14:section>
        <p14:section name="Welcome &amp; Attendance" id="{199B80D8-949A-4CD7-9835-7B09F61C011D}">
          <p14:sldIdLst>
            <p14:sldId id="331"/>
          </p14:sldIdLst>
        </p14:section>
        <p14:section name="Defining Group Norms" id="{86B2967F-559F-4D65-B651-EC029BCAEE66}">
          <p14:sldIdLst>
            <p14:sldId id="332"/>
            <p14:sldId id="267"/>
            <p14:sldId id="268"/>
            <p14:sldId id="316"/>
            <p14:sldId id="346"/>
            <p14:sldId id="347"/>
            <p14:sldId id="348"/>
            <p14:sldId id="317"/>
            <p14:sldId id="351"/>
            <p14:sldId id="352"/>
            <p14:sldId id="354"/>
          </p14:sldIdLst>
        </p14:section>
        <p14:section name="Student Innovation" id="{EEFBE734-DC36-41D0-B03E-DB77F85D1433}">
          <p14:sldIdLst>
            <p14:sldId id="327"/>
            <p14:sldId id="270"/>
            <p14:sldId id="337"/>
            <p14:sldId id="340"/>
            <p14:sldId id="339"/>
            <p14:sldId id="338"/>
          </p14:sldIdLst>
        </p14:section>
        <p14:section name="Corporate Social Responsibility" id="{A5AF9FD4-9502-4700-B51B-5BD547D21B2F}">
          <p14:sldIdLst>
            <p14:sldId id="333"/>
            <p14:sldId id="285"/>
            <p14:sldId id="355"/>
            <p14:sldId id="356"/>
            <p14:sldId id="357"/>
            <p14:sldId id="358"/>
            <p14:sldId id="359"/>
            <p14:sldId id="360"/>
          </p14:sldIdLst>
        </p14:section>
        <p14:section name="Leadership Style &amp; Roles" id="{50F6D53C-02DC-479F-BF00-81468B2BDFC1}">
          <p14:sldIdLst>
            <p14:sldId id="334"/>
            <p14:sldId id="296"/>
            <p14:sldId id="364"/>
          </p14:sldIdLst>
        </p14:section>
        <p14:section name="Brainstorming Continued" id="{839419AB-542D-4E34-8BA4-A6663DDC8E6A}">
          <p14:sldIdLst>
            <p14:sldId id="377"/>
            <p14:sldId id="378"/>
            <p14:sldId id="401"/>
            <p14:sldId id="402"/>
          </p14:sldIdLst>
        </p14:section>
        <p14:section name="Importance of Prototyping" id="{11B9090A-D15F-4926-9E84-989A6FF98DFE}">
          <p14:sldIdLst>
            <p14:sldId id="335"/>
            <p14:sldId id="365"/>
            <p14:sldId id="366"/>
            <p14:sldId id="367"/>
            <p14:sldId id="368"/>
          </p14:sldIdLst>
        </p14:section>
        <p14:section name="SMART Goals" id="{C1B247B5-A827-44F3-BFBD-3AD32C183E6B}">
          <p14:sldIdLst>
            <p14:sldId id="336"/>
            <p14:sldId id="371"/>
          </p14:sldIdLst>
        </p14:section>
        <p14:section name="Company Program Resiliency Modules" id="{BE621C72-0691-45DF-B1F7-1CBB574CEDA0}">
          <p14:sldIdLst>
            <p14:sldId id="372"/>
            <p14:sldId id="373"/>
          </p14:sldIdLst>
        </p14:section>
        <p14:section name="Week 2 Wrap Up" id="{3FA24200-E876-4AAD-A0CD-A770562A1BBD}">
          <p14:sldIdLst>
            <p14:sldId id="369"/>
            <p14:sldId id="310"/>
          </p14:sldIdLst>
        </p14:section>
        <p14:section name="Optional Activities" id="{4A0D38FE-B154-4C11-A8A6-8389DF4FE6F4}">
          <p14:sldIdLst>
            <p14:sldId id="403"/>
          </p14:sldIdLst>
        </p14:section>
        <p14:section name="Professional Social Media Profile" id="{493AE44B-2C22-406B-87B5-B3D19227848B}">
          <p14:sldIdLst>
            <p14:sldId id="375"/>
            <p14:sldId id="405"/>
            <p14:sldId id="406"/>
          </p14:sldIdLst>
        </p14:section>
        <p14:section name="Human-Centered Design" id="{3ADBF125-3976-4D24-ACCF-56D0125E5DF9}">
          <p14:sldIdLst>
            <p14:sldId id="400"/>
            <p14:sldId id="379"/>
            <p14:sldId id="380"/>
            <p14:sldId id="381"/>
            <p14:sldId id="382"/>
            <p14:sldId id="383"/>
            <p14:sldId id="384"/>
            <p14:sldId id="385"/>
            <p14:sldId id="398"/>
            <p14:sldId id="399"/>
            <p14:sldId id="404"/>
          </p14:sldIdLst>
        </p14:section>
      </p14:section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C71043-0219-41BF-D943-C424C8803409}" name="Angela Scott" initials="" userId="S::ascott@jacanada.org::5e47e7ae-448f-438a-a527-6fa7d6f8e396" providerId="AD"/>
  <p188:author id="{CA20D8D4-F8E6-CAA8-D1D4-4C8FDCC121FB}" name="Emily Pretzlaff" initials="EP" userId="S::epretzlaff@jacanada.org::1a10b1fd-1aca-46ec-af12-a7cb0e66498c" providerId="AD"/>
  <p188:author id="{3CF3DBFD-B2D7-6D31-FFB7-89353B3139BE}" name="Jennifer James" initials="JJ" userId="S::jjames@jacanada.org::4f37fda8-0366-4266-bdd5-bef169fdb7b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24F"/>
    <a:srgbClr val="008B9C"/>
    <a:srgbClr val="285F74"/>
    <a:srgbClr val="22404D"/>
    <a:srgbClr val="99D9DF"/>
    <a:srgbClr val="00A0AF"/>
    <a:srgbClr val="DCF2F4"/>
    <a:srgbClr val="00C0CA"/>
    <a:srgbClr val="28708B"/>
    <a:srgbClr val="8FC4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F8A2B-5CEF-4ABD-87DB-A0AE4DE3F17A}" v="54" dt="2026-01-15T04:56:15.1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AB59E-DEAF-EC42-AACC-760E2BDA85C8}" type="datetimeFigureOut">
              <a:rPr lang="en-US" smtClean="0"/>
              <a:t>1/14/2026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85358-D601-7D46-9F3D-398F8A79E014}" type="slidenum">
              <a:rPr lang="en-US" smtClean="0"/>
              <a:t>‹#›</a:t>
            </a:fld>
            <a:endParaRPr lang="en-US"/>
          </a:p>
        </p:txBody>
      </p:sp>
    </p:spTree>
    <p:extLst>
      <p:ext uri="{BB962C8B-B14F-4D97-AF65-F5344CB8AC3E}">
        <p14:creationId xmlns:p14="http://schemas.microsoft.com/office/powerpoint/2010/main" val="348581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the appendix at the end of the presentation to find optional activities. </a:t>
            </a:r>
          </a:p>
        </p:txBody>
      </p:sp>
      <p:sp>
        <p:nvSpPr>
          <p:cNvPr id="4" name="Slide Number Placeholder 3"/>
          <p:cNvSpPr>
            <a:spLocks noGrp="1"/>
          </p:cNvSpPr>
          <p:nvPr>
            <p:ph type="sldNum" sz="quarter" idx="5"/>
          </p:nvPr>
        </p:nvSpPr>
        <p:spPr/>
        <p:txBody>
          <a:bodyPr/>
          <a:lstStyle/>
          <a:p>
            <a:fld id="{16D85358-D601-7D46-9F3D-398F8A79E014}" type="slidenum">
              <a:rPr lang="en-US" smtClean="0"/>
              <a:t>2</a:t>
            </a:fld>
            <a:endParaRPr lang="en-US"/>
          </a:p>
        </p:txBody>
      </p:sp>
    </p:spTree>
    <p:extLst>
      <p:ext uri="{BB962C8B-B14F-4D97-AF65-F5344CB8AC3E}">
        <p14:creationId xmlns:p14="http://schemas.microsoft.com/office/powerpoint/2010/main" val="56262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A99DC-D418-4AD5-C3B4-2EA728C99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E9053-0BF0-6D40-7900-6FA7C5A11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CAB43-A01C-FC37-E435-19BBCF809D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a:t>Defining Group Norms (30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0"/>
              <a:t>Encourage a discussion about each of the categories using the prompting questions below.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Review the Code of Ethics and Building Your Team Norms for a checklist of sample norms to consider</a:t>
            </a:r>
            <a:endParaRPr lang="en-CA" b="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Have each team member think about what </a:t>
            </a:r>
            <a:r>
              <a:rPr lang="en-US" err="1"/>
              <a:t>behaviours</a:t>
            </a:r>
            <a:r>
              <a:rPr lang="en-US"/>
              <a:t> they believe will be necessary for their team to be successful and propose one team norm that they feel strongly about.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Combine similar ideas and narrow the list down to 10–15 norms that everyone agrees to.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Record these team norms.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If possible, post the team norms for reference throughout the remainder of the Company Program.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From now on, any team member can remind others of what has collectively been agreed to. The team can revisit the norms at any time and change or add to the list to help the team function more effectively.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b="1"/>
              <a:t>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When and how often will we meet?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When will the meetings start?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When will they end?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What do we do when we will go overtime?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Expectations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will we communicate expectations?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will we ensure integrity?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What do we expect from the team?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What do we expect from individuals?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Confidentiality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will we be transparent?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will we respect privacy?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What things should be said in a meeting?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What things should not be?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Listening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will we encourage listening?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will we handle people who interrupt?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Decisions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will we make decisions?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When will we use consensus?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will we handle disagreements and conflict?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Test of Disclosure—Would all stakeholders in the company find decisions to be ethically sound?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Participation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will we encourage participation?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Will we have an attendance policy?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will we ensure all feel valued and included?</a:t>
            </a:r>
            <a:endParaRPr lang="en-CA" b="1"/>
          </a:p>
        </p:txBody>
      </p:sp>
      <p:sp>
        <p:nvSpPr>
          <p:cNvPr id="4" name="Slide Number Placeholder 3">
            <a:extLst>
              <a:ext uri="{FF2B5EF4-FFF2-40B4-BE49-F238E27FC236}">
                <a16:creationId xmlns:a16="http://schemas.microsoft.com/office/drawing/2014/main" id="{9F406E72-12DD-CDFC-28E1-29EDFBE8F45D}"/>
              </a:ext>
            </a:extLst>
          </p:cNvPr>
          <p:cNvSpPr>
            <a:spLocks noGrp="1"/>
          </p:cNvSpPr>
          <p:nvPr>
            <p:ph type="sldNum" sz="quarter" idx="5"/>
          </p:nvPr>
        </p:nvSpPr>
        <p:spPr/>
        <p:txBody>
          <a:bodyPr/>
          <a:lstStyle/>
          <a:p>
            <a:fld id="{16D85358-D601-7D46-9F3D-398F8A79E014}" type="slidenum">
              <a:rPr lang="en-US" smtClean="0"/>
              <a:t>12</a:t>
            </a:fld>
            <a:endParaRPr lang="en-US"/>
          </a:p>
        </p:txBody>
      </p:sp>
    </p:spTree>
    <p:extLst>
      <p:ext uri="{BB962C8B-B14F-4D97-AF65-F5344CB8AC3E}">
        <p14:creationId xmlns:p14="http://schemas.microsoft.com/office/powerpoint/2010/main" val="3643789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08575-D981-616D-5154-ACAA2689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6361A-ED0E-EEAD-931E-FC4CE35180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462D1-6C78-6040-0813-742C79717D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a:t>Defining Group Norms (30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Define business ethics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The company needs to formulate a Code of Ethics.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Remind students about the JA Company Code of Ethics from Week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1"/>
          </a:p>
        </p:txBody>
      </p:sp>
      <p:sp>
        <p:nvSpPr>
          <p:cNvPr id="4" name="Slide Number Placeholder 3">
            <a:extLst>
              <a:ext uri="{FF2B5EF4-FFF2-40B4-BE49-F238E27FC236}">
                <a16:creationId xmlns:a16="http://schemas.microsoft.com/office/drawing/2014/main" id="{47ADCAA1-18A7-BF8A-4196-4A96F73F3DF7}"/>
              </a:ext>
            </a:extLst>
          </p:cNvPr>
          <p:cNvSpPr>
            <a:spLocks noGrp="1"/>
          </p:cNvSpPr>
          <p:nvPr>
            <p:ph type="sldNum" sz="quarter" idx="5"/>
          </p:nvPr>
        </p:nvSpPr>
        <p:spPr/>
        <p:txBody>
          <a:bodyPr/>
          <a:lstStyle/>
          <a:p>
            <a:fld id="{16D85358-D601-7D46-9F3D-398F8A79E014}" type="slidenum">
              <a:rPr lang="en-US" smtClean="0"/>
              <a:t>13</a:t>
            </a:fld>
            <a:endParaRPr lang="en-US"/>
          </a:p>
        </p:txBody>
      </p:sp>
    </p:spTree>
    <p:extLst>
      <p:ext uri="{BB962C8B-B14F-4D97-AF65-F5344CB8AC3E}">
        <p14:creationId xmlns:p14="http://schemas.microsoft.com/office/powerpoint/2010/main" val="2652648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a:t>Defining Group Norms (30 min)</a:t>
            </a:r>
          </a:p>
          <a:p>
            <a:pPr marL="171450" indent="-171450">
              <a:buFont typeface="Arial" panose="020B0604020202020204" pitchFamily="34" charset="0"/>
              <a:buChar char="•"/>
            </a:pPr>
            <a:r>
              <a:rPr lang="en-US"/>
              <a:t>Highlight that company norms and a code of ethics can help with decision-making </a:t>
            </a:r>
          </a:p>
          <a:p>
            <a:pPr marL="171450" indent="-171450">
              <a:buFont typeface="Arial" panose="020B0604020202020204" pitchFamily="34" charset="0"/>
              <a:buChar char="•"/>
            </a:pPr>
            <a:r>
              <a:rPr lang="en-US"/>
              <a:t>This is a good opportunity to introduce the terms unanimous, consensus and stalemate. </a:t>
            </a:r>
          </a:p>
          <a:p>
            <a:pPr marL="171450" indent="-171450">
              <a:buFont typeface="Arial" panose="020B0604020202020204" pitchFamily="34" charset="0"/>
              <a:buChar char="•"/>
            </a:pPr>
            <a:r>
              <a:rPr lang="en-US"/>
              <a:t>Explain that once the leadership team has been selected, each member of the company will be asked to sign a Code of Ethics.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14</a:t>
            </a:fld>
            <a:endParaRPr lang="en-US"/>
          </a:p>
        </p:txBody>
      </p:sp>
    </p:spTree>
    <p:extLst>
      <p:ext uri="{BB962C8B-B14F-4D97-AF65-F5344CB8AC3E}">
        <p14:creationId xmlns:p14="http://schemas.microsoft.com/office/powerpoint/2010/main" val="4015532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1AD33-E69C-EC74-114B-9D1FE12AD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4C945-83BF-9629-9FBC-E9A5515E0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7B2DF-39A2-AEC5-D3BF-3B8B3791AEAA}"/>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Student Innovation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In this activity, you will help students clarify the difference between innovation and invention.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Discuss the two words asking the students to offer examples of what they would consider innovation versus invention.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Look up the definitions if necessary.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 series of photographs have been collected to showcase previous </a:t>
            </a:r>
            <a:r>
              <a:rPr lang="en-US" sz="1200" b="0" i="0" u="none" strike="noStrike" kern="1200">
                <a:solidFill>
                  <a:schemeClr val="tx1"/>
                </a:solidFill>
                <a:effectLst/>
                <a:latin typeface="+mn-lt"/>
                <a:ea typeface="+mn-ea"/>
                <a:cs typeface="+mn-cs"/>
              </a:rPr>
              <a:t>products </a:t>
            </a:r>
            <a:r>
              <a:rPr lang="en-US" sz="1200" b="0" i="0" kern="1200">
                <a:solidFill>
                  <a:schemeClr val="tx1"/>
                </a:solidFill>
                <a:effectLst/>
                <a:latin typeface="+mn-lt"/>
                <a:ea typeface="+mn-ea"/>
                <a:cs typeface="+mn-cs"/>
              </a:rPr>
              <a:t>and JA student companies. Show the Product Inspiration slides that follow to the group discussing the strengths and weaknesses of each one based on first impressions and limited information. How would the group classify each example – innovation or invention?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a:solidFill>
                  <a:schemeClr val="tx1"/>
                </a:solidFill>
                <a:effectLst/>
                <a:latin typeface="+mn-lt"/>
                <a:ea typeface="+mn-ea"/>
                <a:cs typeface="+mn-cs"/>
              </a:rPr>
              <a:t>Consider the following discussion questions:</a:t>
            </a:r>
          </a:p>
          <a:p>
            <a:r>
              <a:rPr lang="en-US" sz="1200" b="0" i="0" kern="1200">
                <a:solidFill>
                  <a:schemeClr val="tx1"/>
                </a:solidFill>
                <a:effectLst/>
                <a:latin typeface="+mn-lt"/>
                <a:ea typeface="+mn-ea"/>
                <a:cs typeface="+mn-cs"/>
              </a:rPr>
              <a:t>a. Why are these innovations?</a:t>
            </a:r>
          </a:p>
          <a:p>
            <a:r>
              <a:rPr lang="en-US" sz="1200" b="0" i="0" kern="1200">
                <a:solidFill>
                  <a:schemeClr val="tx1"/>
                </a:solidFill>
                <a:effectLst/>
                <a:latin typeface="+mn-lt"/>
                <a:ea typeface="+mn-ea"/>
                <a:cs typeface="+mn-cs"/>
              </a:rPr>
              <a:t>b. What problems were the Achievers trying to solve?</a:t>
            </a:r>
          </a:p>
          <a:p>
            <a:r>
              <a:rPr lang="en-US" sz="1200" b="0" i="0" kern="1200">
                <a:solidFill>
                  <a:schemeClr val="tx1"/>
                </a:solidFill>
                <a:effectLst/>
                <a:latin typeface="+mn-lt"/>
                <a:ea typeface="+mn-ea"/>
                <a:cs typeface="+mn-cs"/>
              </a:rPr>
              <a:t>c. Do you think these </a:t>
            </a:r>
            <a:r>
              <a:rPr lang="en-US" sz="1200" b="0" i="0" u="none" strike="noStrike" kern="1200">
                <a:solidFill>
                  <a:schemeClr val="tx1"/>
                </a:solidFill>
                <a:effectLst/>
                <a:latin typeface="+mn-lt"/>
                <a:ea typeface="+mn-ea"/>
                <a:cs typeface="+mn-cs"/>
              </a:rPr>
              <a:t>products</a:t>
            </a:r>
            <a:r>
              <a:rPr lang="en-US" sz="1200" b="0" i="0" kern="1200">
                <a:solidFill>
                  <a:schemeClr val="tx1"/>
                </a:solidFill>
                <a:effectLst/>
                <a:latin typeface="+mn-lt"/>
                <a:ea typeface="+mn-ea"/>
                <a:cs typeface="+mn-cs"/>
              </a:rPr>
              <a:t> fill a need in the market?</a:t>
            </a:r>
          </a:p>
          <a:p>
            <a:r>
              <a:rPr lang="en-US" sz="1200" b="0" i="0" kern="1200">
                <a:solidFill>
                  <a:schemeClr val="tx1"/>
                </a:solidFill>
                <a:effectLst/>
                <a:latin typeface="+mn-lt"/>
                <a:ea typeface="+mn-ea"/>
                <a:cs typeface="+mn-cs"/>
              </a:rPr>
              <a:t>d. Are these filling a customer “want” or a “need”?</a:t>
            </a:r>
          </a:p>
          <a:p>
            <a:r>
              <a:rPr lang="en-US" sz="1200" b="0" i="0" kern="1200">
                <a:solidFill>
                  <a:schemeClr val="tx1"/>
                </a:solidFill>
                <a:effectLst/>
                <a:latin typeface="+mn-lt"/>
                <a:ea typeface="+mn-ea"/>
                <a:cs typeface="+mn-cs"/>
              </a:rPr>
              <a:t>e. What are some things that </a:t>
            </a:r>
            <a:r>
              <a:rPr lang="en-US" sz="1200" b="0" i="0" u="none" strike="noStrike" kern="1200">
                <a:solidFill>
                  <a:schemeClr val="tx1"/>
                </a:solidFill>
                <a:effectLst/>
                <a:latin typeface="+mn-lt"/>
                <a:ea typeface="+mn-ea"/>
                <a:cs typeface="+mn-cs"/>
              </a:rPr>
              <a:t>customers</a:t>
            </a:r>
            <a:r>
              <a:rPr lang="en-US" sz="1200" b="0" i="0" kern="1200">
                <a:solidFill>
                  <a:schemeClr val="tx1"/>
                </a:solidFill>
                <a:effectLst/>
                <a:latin typeface="+mn-lt"/>
                <a:ea typeface="+mn-ea"/>
                <a:cs typeface="+mn-cs"/>
              </a:rPr>
              <a:t> want?</a:t>
            </a:r>
          </a:p>
          <a:p>
            <a:r>
              <a:rPr lang="en-US" sz="1200" b="0" i="0" kern="1200">
                <a:solidFill>
                  <a:schemeClr val="tx1"/>
                </a:solidFill>
                <a:effectLst/>
                <a:latin typeface="+mn-lt"/>
                <a:ea typeface="+mn-ea"/>
                <a:cs typeface="+mn-cs"/>
              </a:rPr>
              <a:t>f. And what do they need?</a:t>
            </a:r>
          </a:p>
          <a:p>
            <a:r>
              <a:rPr lang="en-US" sz="1200" b="0" i="0" kern="1200">
                <a:solidFill>
                  <a:schemeClr val="tx1"/>
                </a:solidFill>
                <a:effectLst/>
                <a:latin typeface="+mn-lt"/>
                <a:ea typeface="+mn-ea"/>
                <a:cs typeface="+mn-cs"/>
              </a:rPr>
              <a:t>g. How would you know the difference?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662DFC36-ED92-1F6A-E2D4-4C4FCE24E2C3}"/>
              </a:ext>
            </a:extLst>
          </p:cNvPr>
          <p:cNvSpPr>
            <a:spLocks noGrp="1"/>
          </p:cNvSpPr>
          <p:nvPr>
            <p:ph type="sldNum" sz="quarter" idx="5"/>
          </p:nvPr>
        </p:nvSpPr>
        <p:spPr/>
        <p:txBody>
          <a:bodyPr/>
          <a:lstStyle/>
          <a:p>
            <a:fld id="{16D85358-D601-7D46-9F3D-398F8A79E014}" type="slidenum">
              <a:rPr lang="en-US" smtClean="0"/>
              <a:t>16</a:t>
            </a:fld>
            <a:endParaRPr lang="en-US"/>
          </a:p>
        </p:txBody>
      </p:sp>
    </p:spTree>
    <p:extLst>
      <p:ext uri="{BB962C8B-B14F-4D97-AF65-F5344CB8AC3E}">
        <p14:creationId xmlns:p14="http://schemas.microsoft.com/office/powerpoint/2010/main" val="1260886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1A7F2-4626-0085-4297-4974C699B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0B4C8-9B39-1E1F-D033-3141A18636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1B4D8-DCFB-29A9-47D2-2E29DF77241A}"/>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Student Innovation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Discuss the strengths and weaknesses based on first impressions and limited information. How would the group classify this example – innovation or invention?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Consider the following discussion questions:</a:t>
            </a:r>
          </a:p>
          <a:p>
            <a:r>
              <a:rPr lang="en-US" sz="1200" b="0" i="0" kern="1200">
                <a:solidFill>
                  <a:schemeClr val="tx1"/>
                </a:solidFill>
                <a:effectLst/>
                <a:latin typeface="+mn-lt"/>
                <a:ea typeface="+mn-ea"/>
                <a:cs typeface="+mn-cs"/>
              </a:rPr>
              <a:t>a. Why are these innovations?</a:t>
            </a:r>
          </a:p>
          <a:p>
            <a:r>
              <a:rPr lang="en-US" sz="1200" b="0" i="0" kern="1200">
                <a:solidFill>
                  <a:schemeClr val="tx1"/>
                </a:solidFill>
                <a:effectLst/>
                <a:latin typeface="+mn-lt"/>
                <a:ea typeface="+mn-ea"/>
                <a:cs typeface="+mn-cs"/>
              </a:rPr>
              <a:t>b. What problems were the Achievers trying to solve?</a:t>
            </a:r>
          </a:p>
          <a:p>
            <a:r>
              <a:rPr lang="en-US" sz="1200" b="0" i="0" kern="1200">
                <a:solidFill>
                  <a:schemeClr val="tx1"/>
                </a:solidFill>
                <a:effectLst/>
                <a:latin typeface="+mn-lt"/>
                <a:ea typeface="+mn-ea"/>
                <a:cs typeface="+mn-cs"/>
              </a:rPr>
              <a:t>c. Do you think these </a:t>
            </a:r>
            <a:r>
              <a:rPr lang="en-US" sz="1200" b="0" i="0" u="none" strike="noStrike" kern="1200">
                <a:solidFill>
                  <a:schemeClr val="tx1"/>
                </a:solidFill>
                <a:effectLst/>
                <a:latin typeface="+mn-lt"/>
                <a:ea typeface="+mn-ea"/>
                <a:cs typeface="+mn-cs"/>
              </a:rPr>
              <a:t>products</a:t>
            </a:r>
            <a:r>
              <a:rPr lang="en-US" sz="1200" b="0" i="0" kern="1200">
                <a:solidFill>
                  <a:schemeClr val="tx1"/>
                </a:solidFill>
                <a:effectLst/>
                <a:latin typeface="+mn-lt"/>
                <a:ea typeface="+mn-ea"/>
                <a:cs typeface="+mn-cs"/>
              </a:rPr>
              <a:t> fill a need in the market?</a:t>
            </a:r>
          </a:p>
          <a:p>
            <a:r>
              <a:rPr lang="en-US" sz="1200" b="0" i="0" kern="1200">
                <a:solidFill>
                  <a:schemeClr val="tx1"/>
                </a:solidFill>
                <a:effectLst/>
                <a:latin typeface="+mn-lt"/>
                <a:ea typeface="+mn-ea"/>
                <a:cs typeface="+mn-cs"/>
              </a:rPr>
              <a:t>d. Are these filling a customer “want” or a “need”?</a:t>
            </a:r>
          </a:p>
          <a:p>
            <a:r>
              <a:rPr lang="en-US" sz="1200" b="0" i="0" kern="1200">
                <a:solidFill>
                  <a:schemeClr val="tx1"/>
                </a:solidFill>
                <a:effectLst/>
                <a:latin typeface="+mn-lt"/>
                <a:ea typeface="+mn-ea"/>
                <a:cs typeface="+mn-cs"/>
              </a:rPr>
              <a:t>e. What are some things that </a:t>
            </a:r>
            <a:r>
              <a:rPr lang="en-US" sz="1200" b="0" i="0" u="none" strike="noStrike" kern="1200">
                <a:solidFill>
                  <a:schemeClr val="tx1"/>
                </a:solidFill>
                <a:effectLst/>
                <a:latin typeface="+mn-lt"/>
                <a:ea typeface="+mn-ea"/>
                <a:cs typeface="+mn-cs"/>
              </a:rPr>
              <a:t>customers</a:t>
            </a:r>
            <a:r>
              <a:rPr lang="en-US" sz="1200" b="0" i="0" kern="1200">
                <a:solidFill>
                  <a:schemeClr val="tx1"/>
                </a:solidFill>
                <a:effectLst/>
                <a:latin typeface="+mn-lt"/>
                <a:ea typeface="+mn-ea"/>
                <a:cs typeface="+mn-cs"/>
              </a:rPr>
              <a:t> want?</a:t>
            </a:r>
          </a:p>
          <a:p>
            <a:r>
              <a:rPr lang="en-US" sz="1200" b="0" i="0" kern="1200">
                <a:solidFill>
                  <a:schemeClr val="tx1"/>
                </a:solidFill>
                <a:effectLst/>
                <a:latin typeface="+mn-lt"/>
                <a:ea typeface="+mn-ea"/>
                <a:cs typeface="+mn-cs"/>
              </a:rPr>
              <a:t>f. And what do they need?</a:t>
            </a:r>
          </a:p>
          <a:p>
            <a:r>
              <a:rPr lang="en-US" sz="1200" b="0" i="0" kern="1200">
                <a:solidFill>
                  <a:schemeClr val="tx1"/>
                </a:solidFill>
                <a:effectLst/>
                <a:latin typeface="+mn-lt"/>
                <a:ea typeface="+mn-ea"/>
                <a:cs typeface="+mn-cs"/>
              </a:rPr>
              <a:t>g. How would you know the difference?</a:t>
            </a:r>
          </a:p>
        </p:txBody>
      </p:sp>
      <p:sp>
        <p:nvSpPr>
          <p:cNvPr id="4" name="Slide Number Placeholder 3">
            <a:extLst>
              <a:ext uri="{FF2B5EF4-FFF2-40B4-BE49-F238E27FC236}">
                <a16:creationId xmlns:a16="http://schemas.microsoft.com/office/drawing/2014/main" id="{95B24B11-27C5-FDB9-5429-34A857CBF19F}"/>
              </a:ext>
            </a:extLst>
          </p:cNvPr>
          <p:cNvSpPr>
            <a:spLocks noGrp="1"/>
          </p:cNvSpPr>
          <p:nvPr>
            <p:ph type="sldNum" sz="quarter" idx="5"/>
          </p:nvPr>
        </p:nvSpPr>
        <p:spPr/>
        <p:txBody>
          <a:bodyPr/>
          <a:lstStyle/>
          <a:p>
            <a:fld id="{16D85358-D601-7D46-9F3D-398F8A79E014}" type="slidenum">
              <a:rPr lang="en-US" smtClean="0"/>
              <a:t>17</a:t>
            </a:fld>
            <a:endParaRPr lang="en-US"/>
          </a:p>
        </p:txBody>
      </p:sp>
    </p:spTree>
    <p:extLst>
      <p:ext uri="{BB962C8B-B14F-4D97-AF65-F5344CB8AC3E}">
        <p14:creationId xmlns:p14="http://schemas.microsoft.com/office/powerpoint/2010/main" val="1103924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E2713-04B3-3CE9-9472-BCFF1685BD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CC4726-7863-44F1-8C45-A012C9258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ACCAB-40F0-0C33-E00F-B32327D1A164}"/>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Student Innovation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Discuss the strengths and weaknesses based on first impressions and limited information. How would the group classify this example – innovation or invention?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Consider the following discussion questions:</a:t>
            </a:r>
          </a:p>
          <a:p>
            <a:r>
              <a:rPr lang="en-US" sz="1200" b="0" i="0" kern="1200">
                <a:solidFill>
                  <a:schemeClr val="tx1"/>
                </a:solidFill>
                <a:effectLst/>
                <a:latin typeface="+mn-lt"/>
                <a:ea typeface="+mn-ea"/>
                <a:cs typeface="+mn-cs"/>
              </a:rPr>
              <a:t>a. Why are these innovations?</a:t>
            </a:r>
          </a:p>
          <a:p>
            <a:r>
              <a:rPr lang="en-US" sz="1200" b="0" i="0" kern="1200">
                <a:solidFill>
                  <a:schemeClr val="tx1"/>
                </a:solidFill>
                <a:effectLst/>
                <a:latin typeface="+mn-lt"/>
                <a:ea typeface="+mn-ea"/>
                <a:cs typeface="+mn-cs"/>
              </a:rPr>
              <a:t>b. What problems were the Achievers trying to solve?</a:t>
            </a:r>
          </a:p>
          <a:p>
            <a:r>
              <a:rPr lang="en-US" sz="1200" b="0" i="0" kern="1200">
                <a:solidFill>
                  <a:schemeClr val="tx1"/>
                </a:solidFill>
                <a:effectLst/>
                <a:latin typeface="+mn-lt"/>
                <a:ea typeface="+mn-ea"/>
                <a:cs typeface="+mn-cs"/>
              </a:rPr>
              <a:t>c. Do you think these </a:t>
            </a:r>
            <a:r>
              <a:rPr lang="en-US" sz="1200" b="0" i="0" u="none" strike="noStrike" kern="1200">
                <a:solidFill>
                  <a:schemeClr val="tx1"/>
                </a:solidFill>
                <a:effectLst/>
                <a:latin typeface="+mn-lt"/>
                <a:ea typeface="+mn-ea"/>
                <a:cs typeface="+mn-cs"/>
              </a:rPr>
              <a:t>products</a:t>
            </a:r>
            <a:r>
              <a:rPr lang="en-US" sz="1200" b="0" i="0" kern="1200">
                <a:solidFill>
                  <a:schemeClr val="tx1"/>
                </a:solidFill>
                <a:effectLst/>
                <a:latin typeface="+mn-lt"/>
                <a:ea typeface="+mn-ea"/>
                <a:cs typeface="+mn-cs"/>
              </a:rPr>
              <a:t> fill a need in the market?</a:t>
            </a:r>
          </a:p>
          <a:p>
            <a:r>
              <a:rPr lang="en-US" sz="1200" b="0" i="0" kern="1200">
                <a:solidFill>
                  <a:schemeClr val="tx1"/>
                </a:solidFill>
                <a:effectLst/>
                <a:latin typeface="+mn-lt"/>
                <a:ea typeface="+mn-ea"/>
                <a:cs typeface="+mn-cs"/>
              </a:rPr>
              <a:t>d. Are these filling a customer “want” or a “need”?</a:t>
            </a:r>
          </a:p>
          <a:p>
            <a:r>
              <a:rPr lang="en-US" sz="1200" b="0" i="0" kern="1200">
                <a:solidFill>
                  <a:schemeClr val="tx1"/>
                </a:solidFill>
                <a:effectLst/>
                <a:latin typeface="+mn-lt"/>
                <a:ea typeface="+mn-ea"/>
                <a:cs typeface="+mn-cs"/>
              </a:rPr>
              <a:t>e. What are some things that </a:t>
            </a:r>
            <a:r>
              <a:rPr lang="en-US" sz="1200" b="0" i="0" u="none" strike="noStrike" kern="1200">
                <a:solidFill>
                  <a:schemeClr val="tx1"/>
                </a:solidFill>
                <a:effectLst/>
                <a:latin typeface="+mn-lt"/>
                <a:ea typeface="+mn-ea"/>
                <a:cs typeface="+mn-cs"/>
              </a:rPr>
              <a:t>customers</a:t>
            </a:r>
            <a:r>
              <a:rPr lang="en-US" sz="1200" b="0" i="0" kern="1200">
                <a:solidFill>
                  <a:schemeClr val="tx1"/>
                </a:solidFill>
                <a:effectLst/>
                <a:latin typeface="+mn-lt"/>
                <a:ea typeface="+mn-ea"/>
                <a:cs typeface="+mn-cs"/>
              </a:rPr>
              <a:t> want?</a:t>
            </a:r>
          </a:p>
          <a:p>
            <a:r>
              <a:rPr lang="en-US" sz="1200" b="0" i="0" kern="1200">
                <a:solidFill>
                  <a:schemeClr val="tx1"/>
                </a:solidFill>
                <a:effectLst/>
                <a:latin typeface="+mn-lt"/>
                <a:ea typeface="+mn-ea"/>
                <a:cs typeface="+mn-cs"/>
              </a:rPr>
              <a:t>f. And what do they need?</a:t>
            </a:r>
          </a:p>
          <a:p>
            <a:r>
              <a:rPr lang="en-US" sz="1200" b="0" i="0" kern="1200">
                <a:solidFill>
                  <a:schemeClr val="tx1"/>
                </a:solidFill>
                <a:effectLst/>
                <a:latin typeface="+mn-lt"/>
                <a:ea typeface="+mn-ea"/>
                <a:cs typeface="+mn-cs"/>
              </a:rPr>
              <a:t>g. How would you know the difference?</a:t>
            </a:r>
          </a:p>
        </p:txBody>
      </p:sp>
      <p:sp>
        <p:nvSpPr>
          <p:cNvPr id="4" name="Slide Number Placeholder 3">
            <a:extLst>
              <a:ext uri="{FF2B5EF4-FFF2-40B4-BE49-F238E27FC236}">
                <a16:creationId xmlns:a16="http://schemas.microsoft.com/office/drawing/2014/main" id="{4D07EC51-1FBA-8561-525C-C1940A9450D0}"/>
              </a:ext>
            </a:extLst>
          </p:cNvPr>
          <p:cNvSpPr>
            <a:spLocks noGrp="1"/>
          </p:cNvSpPr>
          <p:nvPr>
            <p:ph type="sldNum" sz="quarter" idx="5"/>
          </p:nvPr>
        </p:nvSpPr>
        <p:spPr/>
        <p:txBody>
          <a:bodyPr/>
          <a:lstStyle/>
          <a:p>
            <a:fld id="{16D85358-D601-7D46-9F3D-398F8A79E014}" type="slidenum">
              <a:rPr lang="en-US" smtClean="0"/>
              <a:t>18</a:t>
            </a:fld>
            <a:endParaRPr lang="en-US"/>
          </a:p>
        </p:txBody>
      </p:sp>
    </p:spTree>
    <p:extLst>
      <p:ext uri="{BB962C8B-B14F-4D97-AF65-F5344CB8AC3E}">
        <p14:creationId xmlns:p14="http://schemas.microsoft.com/office/powerpoint/2010/main" val="3797357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542C1-9C7F-3111-705B-4FE2C6ED9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7DBFD-AEAE-E8A7-EC23-459740147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60217-2047-3379-08E6-042B741C98EC}"/>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Student Innovation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Discuss the strengths and weaknesses based on first impressions and limited information. How would the group classify this example – innovation or invention?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Consider the following discussion questions:</a:t>
            </a:r>
          </a:p>
          <a:p>
            <a:r>
              <a:rPr lang="en-US" sz="1200" b="0" i="0" kern="1200">
                <a:solidFill>
                  <a:schemeClr val="tx1"/>
                </a:solidFill>
                <a:effectLst/>
                <a:latin typeface="+mn-lt"/>
                <a:ea typeface="+mn-ea"/>
                <a:cs typeface="+mn-cs"/>
              </a:rPr>
              <a:t>a. Why are these innovations?</a:t>
            </a:r>
          </a:p>
          <a:p>
            <a:r>
              <a:rPr lang="en-US" sz="1200" b="0" i="0" kern="1200">
                <a:solidFill>
                  <a:schemeClr val="tx1"/>
                </a:solidFill>
                <a:effectLst/>
                <a:latin typeface="+mn-lt"/>
                <a:ea typeface="+mn-ea"/>
                <a:cs typeface="+mn-cs"/>
              </a:rPr>
              <a:t>b. What problems were the Achievers trying to solve?</a:t>
            </a:r>
          </a:p>
          <a:p>
            <a:r>
              <a:rPr lang="en-US" sz="1200" b="0" i="0" kern="1200">
                <a:solidFill>
                  <a:schemeClr val="tx1"/>
                </a:solidFill>
                <a:effectLst/>
                <a:latin typeface="+mn-lt"/>
                <a:ea typeface="+mn-ea"/>
                <a:cs typeface="+mn-cs"/>
              </a:rPr>
              <a:t>c. Do you think these </a:t>
            </a:r>
            <a:r>
              <a:rPr lang="en-US" sz="1200" b="0" i="0" u="none" strike="noStrike" kern="1200">
                <a:solidFill>
                  <a:schemeClr val="tx1"/>
                </a:solidFill>
                <a:effectLst/>
                <a:latin typeface="+mn-lt"/>
                <a:ea typeface="+mn-ea"/>
                <a:cs typeface="+mn-cs"/>
              </a:rPr>
              <a:t>products</a:t>
            </a:r>
            <a:r>
              <a:rPr lang="en-US" sz="1200" b="0" i="0" kern="1200">
                <a:solidFill>
                  <a:schemeClr val="tx1"/>
                </a:solidFill>
                <a:effectLst/>
                <a:latin typeface="+mn-lt"/>
                <a:ea typeface="+mn-ea"/>
                <a:cs typeface="+mn-cs"/>
              </a:rPr>
              <a:t> fill a need in the market?</a:t>
            </a:r>
          </a:p>
          <a:p>
            <a:r>
              <a:rPr lang="en-US" sz="1200" b="0" i="0" kern="1200">
                <a:solidFill>
                  <a:schemeClr val="tx1"/>
                </a:solidFill>
                <a:effectLst/>
                <a:latin typeface="+mn-lt"/>
                <a:ea typeface="+mn-ea"/>
                <a:cs typeface="+mn-cs"/>
              </a:rPr>
              <a:t>d. Are these filling a customer “want” or a “need”?</a:t>
            </a:r>
          </a:p>
          <a:p>
            <a:r>
              <a:rPr lang="en-US" sz="1200" b="0" i="0" kern="1200">
                <a:solidFill>
                  <a:schemeClr val="tx1"/>
                </a:solidFill>
                <a:effectLst/>
                <a:latin typeface="+mn-lt"/>
                <a:ea typeface="+mn-ea"/>
                <a:cs typeface="+mn-cs"/>
              </a:rPr>
              <a:t>e. What are some things that </a:t>
            </a:r>
            <a:r>
              <a:rPr lang="en-US" sz="1200" b="0" i="0" u="none" strike="noStrike" kern="1200">
                <a:solidFill>
                  <a:schemeClr val="tx1"/>
                </a:solidFill>
                <a:effectLst/>
                <a:latin typeface="+mn-lt"/>
                <a:ea typeface="+mn-ea"/>
                <a:cs typeface="+mn-cs"/>
              </a:rPr>
              <a:t>customers</a:t>
            </a:r>
            <a:r>
              <a:rPr lang="en-US" sz="1200" b="0" i="0" kern="1200">
                <a:solidFill>
                  <a:schemeClr val="tx1"/>
                </a:solidFill>
                <a:effectLst/>
                <a:latin typeface="+mn-lt"/>
                <a:ea typeface="+mn-ea"/>
                <a:cs typeface="+mn-cs"/>
              </a:rPr>
              <a:t> want?</a:t>
            </a:r>
          </a:p>
          <a:p>
            <a:r>
              <a:rPr lang="en-US" sz="1200" b="0" i="0" kern="1200">
                <a:solidFill>
                  <a:schemeClr val="tx1"/>
                </a:solidFill>
                <a:effectLst/>
                <a:latin typeface="+mn-lt"/>
                <a:ea typeface="+mn-ea"/>
                <a:cs typeface="+mn-cs"/>
              </a:rPr>
              <a:t>f. And what do they need?</a:t>
            </a:r>
          </a:p>
          <a:p>
            <a:r>
              <a:rPr lang="en-US" sz="1200" b="0" i="0" kern="1200">
                <a:solidFill>
                  <a:schemeClr val="tx1"/>
                </a:solidFill>
                <a:effectLst/>
                <a:latin typeface="+mn-lt"/>
                <a:ea typeface="+mn-ea"/>
                <a:cs typeface="+mn-cs"/>
              </a:rPr>
              <a:t>g. How would you know the difference?</a:t>
            </a:r>
          </a:p>
        </p:txBody>
      </p:sp>
      <p:sp>
        <p:nvSpPr>
          <p:cNvPr id="4" name="Slide Number Placeholder 3">
            <a:extLst>
              <a:ext uri="{FF2B5EF4-FFF2-40B4-BE49-F238E27FC236}">
                <a16:creationId xmlns:a16="http://schemas.microsoft.com/office/drawing/2014/main" id="{789F6D46-1105-3B18-F914-70C6C588DF2D}"/>
              </a:ext>
            </a:extLst>
          </p:cNvPr>
          <p:cNvSpPr>
            <a:spLocks noGrp="1"/>
          </p:cNvSpPr>
          <p:nvPr>
            <p:ph type="sldNum" sz="quarter" idx="5"/>
          </p:nvPr>
        </p:nvSpPr>
        <p:spPr/>
        <p:txBody>
          <a:bodyPr/>
          <a:lstStyle/>
          <a:p>
            <a:fld id="{16D85358-D601-7D46-9F3D-398F8A79E014}" type="slidenum">
              <a:rPr lang="en-US" smtClean="0"/>
              <a:t>19</a:t>
            </a:fld>
            <a:endParaRPr lang="en-US"/>
          </a:p>
        </p:txBody>
      </p:sp>
    </p:spTree>
    <p:extLst>
      <p:ext uri="{BB962C8B-B14F-4D97-AF65-F5344CB8AC3E}">
        <p14:creationId xmlns:p14="http://schemas.microsoft.com/office/powerpoint/2010/main" val="37992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01BF2-1F80-3898-3E45-264C60C34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526B4-E78A-B080-07DD-24D060A5E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B63A9D-F3FD-6AD7-669B-5B8E3BF73504}"/>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Student Innovation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Discuss the strengths and weaknesses based on first impressions and limited information. How would the group classify this example – innovation or invention?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Consider the following discussion questions:</a:t>
            </a:r>
          </a:p>
          <a:p>
            <a:r>
              <a:rPr lang="en-US" sz="1200" b="0" i="0" kern="1200">
                <a:solidFill>
                  <a:schemeClr val="tx1"/>
                </a:solidFill>
                <a:effectLst/>
                <a:latin typeface="+mn-lt"/>
                <a:ea typeface="+mn-ea"/>
                <a:cs typeface="+mn-cs"/>
              </a:rPr>
              <a:t>a. Why are these innovations?</a:t>
            </a:r>
          </a:p>
          <a:p>
            <a:r>
              <a:rPr lang="en-US" sz="1200" b="0" i="0" kern="1200">
                <a:solidFill>
                  <a:schemeClr val="tx1"/>
                </a:solidFill>
                <a:effectLst/>
                <a:latin typeface="+mn-lt"/>
                <a:ea typeface="+mn-ea"/>
                <a:cs typeface="+mn-cs"/>
              </a:rPr>
              <a:t>b. What problems were the Achievers trying to solve?</a:t>
            </a:r>
          </a:p>
          <a:p>
            <a:r>
              <a:rPr lang="en-US" sz="1200" b="0" i="0" kern="1200">
                <a:solidFill>
                  <a:schemeClr val="tx1"/>
                </a:solidFill>
                <a:effectLst/>
                <a:latin typeface="+mn-lt"/>
                <a:ea typeface="+mn-ea"/>
                <a:cs typeface="+mn-cs"/>
              </a:rPr>
              <a:t>c. Do you think these </a:t>
            </a:r>
            <a:r>
              <a:rPr lang="en-US" sz="1200" b="0" i="0" u="none" strike="noStrike" kern="1200">
                <a:solidFill>
                  <a:schemeClr val="tx1"/>
                </a:solidFill>
                <a:effectLst/>
                <a:latin typeface="+mn-lt"/>
                <a:ea typeface="+mn-ea"/>
                <a:cs typeface="+mn-cs"/>
              </a:rPr>
              <a:t>products</a:t>
            </a:r>
            <a:r>
              <a:rPr lang="en-US" sz="1200" b="0" i="0" kern="1200">
                <a:solidFill>
                  <a:schemeClr val="tx1"/>
                </a:solidFill>
                <a:effectLst/>
                <a:latin typeface="+mn-lt"/>
                <a:ea typeface="+mn-ea"/>
                <a:cs typeface="+mn-cs"/>
              </a:rPr>
              <a:t> fill a need in the market?</a:t>
            </a:r>
          </a:p>
          <a:p>
            <a:r>
              <a:rPr lang="en-US" sz="1200" b="0" i="0" kern="1200">
                <a:solidFill>
                  <a:schemeClr val="tx1"/>
                </a:solidFill>
                <a:effectLst/>
                <a:latin typeface="+mn-lt"/>
                <a:ea typeface="+mn-ea"/>
                <a:cs typeface="+mn-cs"/>
              </a:rPr>
              <a:t>d. Are these filling a customer “want” or a “need”?</a:t>
            </a:r>
          </a:p>
          <a:p>
            <a:r>
              <a:rPr lang="en-US" sz="1200" b="0" i="0" kern="1200">
                <a:solidFill>
                  <a:schemeClr val="tx1"/>
                </a:solidFill>
                <a:effectLst/>
                <a:latin typeface="+mn-lt"/>
                <a:ea typeface="+mn-ea"/>
                <a:cs typeface="+mn-cs"/>
              </a:rPr>
              <a:t>e. What are some things that </a:t>
            </a:r>
            <a:r>
              <a:rPr lang="en-US" sz="1200" b="0" i="0" u="none" strike="noStrike" kern="1200">
                <a:solidFill>
                  <a:schemeClr val="tx1"/>
                </a:solidFill>
                <a:effectLst/>
                <a:latin typeface="+mn-lt"/>
                <a:ea typeface="+mn-ea"/>
                <a:cs typeface="+mn-cs"/>
              </a:rPr>
              <a:t>customers</a:t>
            </a:r>
            <a:r>
              <a:rPr lang="en-US" sz="1200" b="0" i="0" kern="1200">
                <a:solidFill>
                  <a:schemeClr val="tx1"/>
                </a:solidFill>
                <a:effectLst/>
                <a:latin typeface="+mn-lt"/>
                <a:ea typeface="+mn-ea"/>
                <a:cs typeface="+mn-cs"/>
              </a:rPr>
              <a:t> want?</a:t>
            </a:r>
          </a:p>
          <a:p>
            <a:r>
              <a:rPr lang="en-US" sz="1200" b="0" i="0" kern="1200">
                <a:solidFill>
                  <a:schemeClr val="tx1"/>
                </a:solidFill>
                <a:effectLst/>
                <a:latin typeface="+mn-lt"/>
                <a:ea typeface="+mn-ea"/>
                <a:cs typeface="+mn-cs"/>
              </a:rPr>
              <a:t>f. And what do they need?</a:t>
            </a:r>
          </a:p>
          <a:p>
            <a:r>
              <a:rPr lang="en-US" sz="1200" b="0" i="0" kern="1200">
                <a:solidFill>
                  <a:schemeClr val="tx1"/>
                </a:solidFill>
                <a:effectLst/>
                <a:latin typeface="+mn-lt"/>
                <a:ea typeface="+mn-ea"/>
                <a:cs typeface="+mn-cs"/>
              </a:rPr>
              <a:t>g. How would you know the difference?</a:t>
            </a:r>
          </a:p>
        </p:txBody>
      </p:sp>
      <p:sp>
        <p:nvSpPr>
          <p:cNvPr id="4" name="Slide Number Placeholder 3">
            <a:extLst>
              <a:ext uri="{FF2B5EF4-FFF2-40B4-BE49-F238E27FC236}">
                <a16:creationId xmlns:a16="http://schemas.microsoft.com/office/drawing/2014/main" id="{A69235A3-8ED4-1CB2-1049-6F2CF146BA78}"/>
              </a:ext>
            </a:extLst>
          </p:cNvPr>
          <p:cNvSpPr>
            <a:spLocks noGrp="1"/>
          </p:cNvSpPr>
          <p:nvPr>
            <p:ph type="sldNum" sz="quarter" idx="5"/>
          </p:nvPr>
        </p:nvSpPr>
        <p:spPr/>
        <p:txBody>
          <a:bodyPr/>
          <a:lstStyle/>
          <a:p>
            <a:fld id="{16D85358-D601-7D46-9F3D-398F8A79E014}" type="slidenum">
              <a:rPr lang="en-US" smtClean="0"/>
              <a:t>20</a:t>
            </a:fld>
            <a:endParaRPr lang="en-US"/>
          </a:p>
        </p:txBody>
      </p:sp>
    </p:spTree>
    <p:extLst>
      <p:ext uri="{BB962C8B-B14F-4D97-AF65-F5344CB8AC3E}">
        <p14:creationId xmlns:p14="http://schemas.microsoft.com/office/powerpoint/2010/main" val="3519133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Corporate Social Responsibility (30 min)</a:t>
            </a:r>
          </a:p>
          <a:p>
            <a:pPr marL="171450" indent="-171450">
              <a:buFont typeface="Arial" panose="020B0604020202020204" pitchFamily="34" charset="0"/>
              <a:buChar char="•"/>
            </a:pPr>
            <a:r>
              <a:rPr lang="en-US" b="0"/>
              <a:t>Corporate Social Responsibility (CSR) is a voluntary approach that business takes to meet or exceed shareholder expectations. It considers economic, social, environmental, and smart growth and mobility implications in the decision-making process. It is a departure from making business decisions based solely on the financial bottom-line.</a:t>
            </a:r>
          </a:p>
        </p:txBody>
      </p:sp>
      <p:sp>
        <p:nvSpPr>
          <p:cNvPr id="4" name="Slide Number Placeholder 3"/>
          <p:cNvSpPr>
            <a:spLocks noGrp="1"/>
          </p:cNvSpPr>
          <p:nvPr>
            <p:ph type="sldNum" sz="quarter" idx="5"/>
          </p:nvPr>
        </p:nvSpPr>
        <p:spPr/>
        <p:txBody>
          <a:bodyPr/>
          <a:lstStyle/>
          <a:p>
            <a:fld id="{16D85358-D601-7D46-9F3D-398F8A79E014}" type="slidenum">
              <a:rPr lang="en-US" smtClean="0"/>
              <a:t>22</a:t>
            </a:fld>
            <a:endParaRPr lang="en-US"/>
          </a:p>
        </p:txBody>
      </p:sp>
    </p:spTree>
    <p:extLst>
      <p:ext uri="{BB962C8B-B14F-4D97-AF65-F5344CB8AC3E}">
        <p14:creationId xmlns:p14="http://schemas.microsoft.com/office/powerpoint/2010/main" val="3134271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Corporate Social Responsibility (30 min)</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23</a:t>
            </a:fld>
            <a:endParaRPr lang="en-US"/>
          </a:p>
        </p:txBody>
      </p:sp>
    </p:spTree>
    <p:extLst>
      <p:ext uri="{BB962C8B-B14F-4D97-AF65-F5344CB8AC3E}">
        <p14:creationId xmlns:p14="http://schemas.microsoft.com/office/powerpoint/2010/main" val="26478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Welcome &amp; Attendance (5 min)</a:t>
            </a:r>
          </a:p>
          <a:p>
            <a:pPr marL="171450" indent="-171450">
              <a:buFont typeface="Arial" panose="020B0604020202020204" pitchFamily="34" charset="0"/>
              <a:buChar char="•"/>
            </a:pPr>
            <a:r>
              <a:rPr lang="en-US"/>
              <a:t>Take attendance based on the process shared by your local Charter.</a:t>
            </a:r>
          </a:p>
          <a:p>
            <a:pPr marL="171450" indent="-171450">
              <a:buFont typeface="Arial" panose="020B0604020202020204" pitchFamily="34" charset="0"/>
              <a:buChar char="•"/>
            </a:pPr>
            <a:r>
              <a:rPr lang="en-US"/>
              <a:t>Collect any forms that were outstanding from the first meeting.</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a:t>
            </a:fld>
            <a:endParaRPr lang="en-US"/>
          </a:p>
        </p:txBody>
      </p:sp>
    </p:spTree>
    <p:extLst>
      <p:ext uri="{BB962C8B-B14F-4D97-AF65-F5344CB8AC3E}">
        <p14:creationId xmlns:p14="http://schemas.microsoft.com/office/powerpoint/2010/main" val="2058459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Corporate Social Responsibility (30 min)</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24</a:t>
            </a:fld>
            <a:endParaRPr lang="en-US"/>
          </a:p>
        </p:txBody>
      </p:sp>
    </p:spTree>
    <p:extLst>
      <p:ext uri="{BB962C8B-B14F-4D97-AF65-F5344CB8AC3E}">
        <p14:creationId xmlns:p14="http://schemas.microsoft.com/office/powerpoint/2010/main" val="3663027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Corporate Social Responsibility (30 min)</a:t>
            </a:r>
            <a:endParaRPr lang="en-US" sz="1200" b="0" i="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Even though it is early in the process, it is important for students to begin to think about if their company with have a CSR component. Ask the students:</a:t>
            </a:r>
          </a:p>
          <a:p>
            <a:r>
              <a:rPr lang="en-US" sz="1200" b="0" i="0" kern="1200">
                <a:solidFill>
                  <a:schemeClr val="tx1"/>
                </a:solidFill>
                <a:effectLst/>
                <a:latin typeface="+mn-lt"/>
                <a:ea typeface="+mn-ea"/>
                <a:cs typeface="+mn-cs"/>
              </a:rPr>
              <a:t>a.    How can your JA Company engage in CSR?</a:t>
            </a:r>
          </a:p>
          <a:p>
            <a:r>
              <a:rPr lang="en-US" sz="1200" b="0" i="0" kern="1200">
                <a:solidFill>
                  <a:schemeClr val="tx1"/>
                </a:solidFill>
                <a:effectLst/>
                <a:latin typeface="+mn-lt"/>
                <a:ea typeface="+mn-ea"/>
                <a:cs typeface="+mn-cs"/>
              </a:rPr>
              <a:t>b.    How are the three P’s going to impact your business? (profit – financial performance, planet – environmental sustainability, people – social responsibility).</a:t>
            </a:r>
          </a:p>
          <a:p>
            <a:r>
              <a:rPr lang="en-US" sz="1200" b="0" i="0" kern="1200">
                <a:solidFill>
                  <a:schemeClr val="tx1"/>
                </a:solidFill>
                <a:effectLst/>
                <a:latin typeface="+mn-lt"/>
                <a:ea typeface="+mn-ea"/>
                <a:cs typeface="+mn-cs"/>
              </a:rPr>
              <a:t>c.    How is the Code of Ethics going to impact your business?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Review the examples on the next slides to learn about how other companies implement CSR. </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25</a:t>
            </a:fld>
            <a:endParaRPr lang="en-US"/>
          </a:p>
        </p:txBody>
      </p:sp>
    </p:spTree>
    <p:extLst>
      <p:ext uri="{BB962C8B-B14F-4D97-AF65-F5344CB8AC3E}">
        <p14:creationId xmlns:p14="http://schemas.microsoft.com/office/powerpoint/2010/main" val="2897435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Corporate Social Responsibility (30 min)</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a:t>Tim Horton’s coffee partnership helps build sustainable coffee communities by supporting farmers in key areas that will improve their coffee business and their lives. </a:t>
            </a:r>
          </a:p>
          <a:p>
            <a:pPr marL="171450" indent="-171450">
              <a:buFont typeface="Arial" panose="020B0604020202020204" pitchFamily="34" charset="0"/>
              <a:buChar char="•"/>
            </a:pPr>
            <a:r>
              <a:rPr lang="en-US"/>
              <a:t>Tim Horton’s proudly supports local community initiatives in the communities they do business. </a:t>
            </a:r>
          </a:p>
        </p:txBody>
      </p:sp>
      <p:sp>
        <p:nvSpPr>
          <p:cNvPr id="4" name="Slide Number Placeholder 3"/>
          <p:cNvSpPr>
            <a:spLocks noGrp="1"/>
          </p:cNvSpPr>
          <p:nvPr>
            <p:ph type="sldNum" sz="quarter" idx="5"/>
          </p:nvPr>
        </p:nvSpPr>
        <p:spPr/>
        <p:txBody>
          <a:bodyPr/>
          <a:lstStyle/>
          <a:p>
            <a:fld id="{16D85358-D601-7D46-9F3D-398F8A79E014}" type="slidenum">
              <a:rPr lang="en-US" smtClean="0"/>
              <a:t>26</a:t>
            </a:fld>
            <a:endParaRPr lang="en-US"/>
          </a:p>
        </p:txBody>
      </p:sp>
    </p:spTree>
    <p:extLst>
      <p:ext uri="{BB962C8B-B14F-4D97-AF65-F5344CB8AC3E}">
        <p14:creationId xmlns:p14="http://schemas.microsoft.com/office/powerpoint/2010/main" val="1144419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Corporate Social Responsibility (30 min)</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27</a:t>
            </a:fld>
            <a:endParaRPr lang="en-US"/>
          </a:p>
        </p:txBody>
      </p:sp>
    </p:spTree>
    <p:extLst>
      <p:ext uri="{BB962C8B-B14F-4D97-AF65-F5344CB8AC3E}">
        <p14:creationId xmlns:p14="http://schemas.microsoft.com/office/powerpoint/2010/main" val="2829856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Corporate Social Responsibility (30 min)</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28</a:t>
            </a:fld>
            <a:endParaRPr lang="en-US"/>
          </a:p>
        </p:txBody>
      </p:sp>
    </p:spTree>
    <p:extLst>
      <p:ext uri="{BB962C8B-B14F-4D97-AF65-F5344CB8AC3E}">
        <p14:creationId xmlns:p14="http://schemas.microsoft.com/office/powerpoint/2010/main" val="1866534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29</a:t>
            </a:fld>
            <a:endParaRPr lang="en-US"/>
          </a:p>
        </p:txBody>
      </p:sp>
    </p:spTree>
    <p:extLst>
      <p:ext uri="{BB962C8B-B14F-4D97-AF65-F5344CB8AC3E}">
        <p14:creationId xmlns:p14="http://schemas.microsoft.com/office/powerpoint/2010/main" val="419744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Leadership style &amp; roles (45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Explain that everyone will have a role within the company and be an important member of the team. Some students may choose to nominate themselves for a management role and choose to take on a leadership role.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Optional</a:t>
            </a:r>
            <a:r>
              <a:rPr lang="en-US" sz="1200" b="0" i="1" kern="1200">
                <a:solidFill>
                  <a:schemeClr val="tx1"/>
                </a:solidFill>
                <a:effectLst/>
                <a:latin typeface="+mn-lt"/>
                <a:ea typeface="+mn-ea"/>
                <a:cs typeface="+mn-cs"/>
              </a:rPr>
              <a:t> </a:t>
            </a:r>
            <a:r>
              <a:rPr lang="en-US" sz="1200" b="0" i="0" kern="1200">
                <a:solidFill>
                  <a:schemeClr val="tx1"/>
                </a:solidFill>
                <a:effectLst/>
                <a:latin typeface="+mn-lt"/>
                <a:ea typeface="+mn-ea"/>
                <a:cs typeface="+mn-cs"/>
              </a:rPr>
              <a:t>- Present one or two of the suggested videos on the following slides to start a discussion on the different styles of leadership</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Optional – If students completed the “What’s your leadership style?” quiz, discuss their results.</a:t>
            </a:r>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30</a:t>
            </a:fld>
            <a:endParaRPr lang="en-US"/>
          </a:p>
        </p:txBody>
      </p:sp>
    </p:spTree>
    <p:extLst>
      <p:ext uri="{BB962C8B-B14F-4D97-AF65-F5344CB8AC3E}">
        <p14:creationId xmlns:p14="http://schemas.microsoft.com/office/powerpoint/2010/main" val="1043784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a:solidFill>
                  <a:schemeClr val="tx1"/>
                </a:solidFill>
                <a:effectLst/>
                <a:latin typeface="+mn-lt"/>
                <a:ea typeface="+mn-ea"/>
                <a:cs typeface="+mn-cs"/>
              </a:rPr>
              <a:t>Leadership style &amp; roles (45 min)</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Review the core roles and responsibilities within the company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Refer to the Executive Team Role Descriptions PDF for key qualities, qualifications and responsibilities for each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It is up to the team to choose how many roles are actually needed for their company (dependent on size, interest, etc.). The organizational charts are examples only – roles can be shared or combined.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Note: Check with your local Charter about JA Awards as some of the Management roles may be associated with awards.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Review the Company Program Executive Team Selection Options PDF to determine how executives will be selected. </a:t>
            </a:r>
          </a:p>
          <a:p>
            <a:endParaRPr lang="en-US"/>
          </a:p>
          <a:p>
            <a:r>
              <a:rPr lang="en-US" b="1"/>
              <a:t>Optional - Professional Social Media Profile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As students are preparing their nomination speeches, encourage them to reference the </a:t>
            </a:r>
            <a:r>
              <a:rPr lang="en-US" sz="1200" b="0" i="0" u="none" strike="noStrike" kern="1200">
                <a:solidFill>
                  <a:schemeClr val="tx1"/>
                </a:solidFill>
                <a:effectLst/>
                <a:latin typeface="+mn-lt"/>
                <a:ea typeface="+mn-ea"/>
                <a:cs typeface="+mn-cs"/>
              </a:rPr>
              <a:t>Professional Social Media Profile Checklist </a:t>
            </a:r>
            <a:r>
              <a:rPr lang="en-US" sz="1200" b="0" i="0" kern="1200">
                <a:solidFill>
                  <a:schemeClr val="tx1"/>
                </a:solidFill>
                <a:effectLst/>
                <a:latin typeface="+mn-lt"/>
                <a:ea typeface="+mn-ea"/>
                <a:cs typeface="+mn-cs"/>
              </a:rPr>
              <a:t>PDF.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See slides at the end of the presentation in the Appendix.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31</a:t>
            </a:fld>
            <a:endParaRPr lang="en-US"/>
          </a:p>
        </p:txBody>
      </p:sp>
    </p:spTree>
    <p:extLst>
      <p:ext uri="{BB962C8B-B14F-4D97-AF65-F5344CB8AC3E}">
        <p14:creationId xmlns:p14="http://schemas.microsoft.com/office/powerpoint/2010/main" val="3771793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1A9BF-38D6-EB6A-1602-AE7794D6E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355ADD-C915-5CEE-1ECF-E43D1A3B9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EE110-FACA-1315-CE34-90722B2CF9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8B273A-5481-38B4-DF75-DF9E9967BA84}"/>
              </a:ext>
            </a:extLst>
          </p:cNvPr>
          <p:cNvSpPr>
            <a:spLocks noGrp="1"/>
          </p:cNvSpPr>
          <p:nvPr>
            <p:ph type="sldNum" sz="quarter" idx="5"/>
          </p:nvPr>
        </p:nvSpPr>
        <p:spPr/>
        <p:txBody>
          <a:bodyPr/>
          <a:lstStyle/>
          <a:p>
            <a:fld id="{16D85358-D601-7D46-9F3D-398F8A79E014}" type="slidenum">
              <a:rPr lang="en-US" smtClean="0"/>
              <a:t>32</a:t>
            </a:fld>
            <a:endParaRPr lang="en-US"/>
          </a:p>
        </p:txBody>
      </p:sp>
    </p:spTree>
    <p:extLst>
      <p:ext uri="{BB962C8B-B14F-4D97-AF65-F5344CB8AC3E}">
        <p14:creationId xmlns:p14="http://schemas.microsoft.com/office/powerpoint/2010/main" val="1339903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Brainstorming (as required and as time permits)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Allot time for students to continue working on the Product or Service Research Assignment.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students are still not sure about their idea you can help students clarify the difference between innovation and invention by revisiting the Student Innovation slides (Slide 24 – 29). Discuss the two words asking the students to offer examples of what they would consider innovation versus invention. The Innovation or Invention</a:t>
            </a:r>
            <a:r>
              <a:rPr lang="en-US" sz="1200" b="0" i="1" kern="1200">
                <a:solidFill>
                  <a:schemeClr val="tx1"/>
                </a:solidFill>
                <a:effectLst/>
                <a:latin typeface="+mn-lt"/>
                <a:ea typeface="+mn-ea"/>
                <a:cs typeface="+mn-cs"/>
              </a:rPr>
              <a:t> </a:t>
            </a:r>
            <a:r>
              <a:rPr lang="en-US" sz="1200" b="0" i="0" kern="1200">
                <a:solidFill>
                  <a:schemeClr val="tx1"/>
                </a:solidFill>
                <a:effectLst/>
                <a:latin typeface="+mn-lt"/>
                <a:ea typeface="+mn-ea"/>
                <a:cs typeface="+mn-cs"/>
              </a:rPr>
              <a:t>video can be used to spark the conversation. Look up the definitions if necessary.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Revisit the </a:t>
            </a:r>
            <a:r>
              <a:rPr lang="en-US" sz="1200" b="0" i="0" u="none" strike="noStrike" kern="1200">
                <a:solidFill>
                  <a:schemeClr val="tx1"/>
                </a:solidFill>
                <a:effectLst/>
                <a:latin typeface="+mn-lt"/>
                <a:ea typeface="+mn-ea"/>
                <a:cs typeface="+mn-cs"/>
              </a:rPr>
              <a:t>Product Inspiration slides</a:t>
            </a:r>
            <a:r>
              <a:rPr lang="en-US" sz="1200" b="0" i="0" kern="1200">
                <a:solidFill>
                  <a:schemeClr val="tx1"/>
                </a:solidFill>
                <a:effectLst/>
                <a:latin typeface="+mn-lt"/>
                <a:ea typeface="+mn-ea"/>
                <a:cs typeface="+mn-cs"/>
              </a:rPr>
              <a:t> with the group discussing the strengths and weaknesses of each one based on first impressions and limited information. How would the group classify each example – innovation or invention? Consider the following discussion questions:</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a. Why are these innovations? </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b. What problems were the Achievers trying to solve? </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c. Do you think these </a:t>
            </a:r>
            <a:r>
              <a:rPr lang="en-US" sz="1200" b="0" i="0" u="none" strike="noStrike" kern="1200">
                <a:solidFill>
                  <a:schemeClr val="tx1"/>
                </a:solidFill>
                <a:effectLst/>
                <a:latin typeface="+mn-lt"/>
                <a:ea typeface="+mn-ea"/>
                <a:cs typeface="+mn-cs"/>
              </a:rPr>
              <a:t>products</a:t>
            </a:r>
            <a:r>
              <a:rPr lang="en-US" sz="1200" b="0" i="0" kern="1200">
                <a:solidFill>
                  <a:schemeClr val="tx1"/>
                </a:solidFill>
                <a:effectLst/>
                <a:latin typeface="+mn-lt"/>
                <a:ea typeface="+mn-ea"/>
                <a:cs typeface="+mn-cs"/>
              </a:rPr>
              <a:t> fill a need in the market? </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d. Are these filling a customer "want" or a "need"? </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e. What are some things that </a:t>
            </a:r>
            <a:r>
              <a:rPr lang="en-US" sz="1200" b="0" i="0" u="none" strike="noStrike" kern="1200">
                <a:solidFill>
                  <a:schemeClr val="tx1"/>
                </a:solidFill>
                <a:effectLst/>
                <a:latin typeface="+mn-lt"/>
                <a:ea typeface="+mn-ea"/>
                <a:cs typeface="+mn-cs"/>
              </a:rPr>
              <a:t>customers</a:t>
            </a:r>
            <a:r>
              <a:rPr lang="en-US" sz="1200" b="0" i="0" kern="1200">
                <a:solidFill>
                  <a:schemeClr val="tx1"/>
                </a:solidFill>
                <a:effectLst/>
                <a:latin typeface="+mn-lt"/>
                <a:ea typeface="+mn-ea"/>
                <a:cs typeface="+mn-cs"/>
              </a:rPr>
              <a:t> want? </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f. What do these </a:t>
            </a:r>
            <a:r>
              <a:rPr lang="en-US" sz="1200" b="0" i="0" u="none" strike="noStrike" kern="1200">
                <a:solidFill>
                  <a:schemeClr val="tx1"/>
                </a:solidFill>
                <a:effectLst/>
                <a:latin typeface="+mn-lt"/>
                <a:ea typeface="+mn-ea"/>
                <a:cs typeface="+mn-cs"/>
              </a:rPr>
              <a:t>customers</a:t>
            </a:r>
            <a:r>
              <a:rPr lang="en-US" sz="1200" b="0" i="0" kern="1200">
                <a:solidFill>
                  <a:schemeClr val="tx1"/>
                </a:solidFill>
                <a:effectLst/>
                <a:latin typeface="+mn-lt"/>
                <a:ea typeface="+mn-ea"/>
                <a:cs typeface="+mn-cs"/>
              </a:rPr>
              <a:t> need? </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g. How would you know the difference?</a:t>
            </a:r>
          </a:p>
          <a:p>
            <a:endParaRPr lang="en-US"/>
          </a:p>
          <a:p>
            <a:r>
              <a:rPr lang="en-US" b="1"/>
              <a:t>Optional - Human-Centered Design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Human-Centered Design Thinking is an innovative way of approaching a problem when searching for product inspiration. Show the </a:t>
            </a:r>
            <a:r>
              <a:rPr lang="en-US" sz="1200" b="0" i="0" u="none" strike="noStrike" kern="1200">
                <a:solidFill>
                  <a:schemeClr val="tx1"/>
                </a:solidFill>
                <a:effectLst/>
                <a:latin typeface="+mn-lt"/>
                <a:ea typeface="+mn-ea"/>
                <a:cs typeface="+mn-cs"/>
              </a:rPr>
              <a:t>Human-Centered Design Thinking slides</a:t>
            </a:r>
            <a:r>
              <a:rPr lang="en-US" sz="1200" b="0" i="0" kern="1200">
                <a:solidFill>
                  <a:schemeClr val="tx1"/>
                </a:solidFill>
                <a:effectLst/>
                <a:latin typeface="+mn-lt"/>
                <a:ea typeface="+mn-ea"/>
                <a:cs typeface="+mn-cs"/>
              </a:rPr>
              <a:t> to encourage this approach to problem-solving.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See slides at the end of the presentation in the Appendix.</a:t>
            </a:r>
          </a:p>
          <a:p>
            <a:pPr marL="171450" indent="-171450">
              <a:buFont typeface="Arial" panose="020B0604020202020204" pitchFamily="34" charset="0"/>
              <a:buChar cha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a:solidFill>
                  <a:schemeClr val="tx1"/>
                </a:solidFill>
                <a:effectLst/>
                <a:latin typeface="+mn-lt"/>
                <a:ea typeface="+mn-ea"/>
                <a:cs typeface="+mn-cs"/>
              </a:rPr>
              <a:t>Spend time with groups or individuals discussing their ideas to get a sense of what might be presented during pitches.</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33</a:t>
            </a:fld>
            <a:endParaRPr lang="en-US"/>
          </a:p>
        </p:txBody>
      </p:sp>
    </p:spTree>
    <p:extLst>
      <p:ext uri="{BB962C8B-B14F-4D97-AF65-F5344CB8AC3E}">
        <p14:creationId xmlns:p14="http://schemas.microsoft.com/office/powerpoint/2010/main" val="1050564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21E2D-6CF6-1B01-2D69-0849355D1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F723C6-8657-FA6D-AFF8-7B9F8D499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5261F-F309-993D-B7D1-3369AB6A9D25}"/>
              </a:ext>
            </a:extLst>
          </p:cNvPr>
          <p:cNvSpPr>
            <a:spLocks noGrp="1"/>
          </p:cNvSpPr>
          <p:nvPr>
            <p:ph type="body" idx="1"/>
          </p:nvPr>
        </p:nvSpPr>
        <p:spPr/>
        <p:txBody>
          <a:bodyPr/>
          <a:lstStyle/>
          <a:p>
            <a:r>
              <a:rPr lang="en-CA" b="1"/>
              <a:t>Defining Group Norms (30 min)</a:t>
            </a:r>
          </a:p>
          <a:p>
            <a:pPr marL="171450" indent="-171450">
              <a:buFont typeface="Arial" panose="020B0604020202020204" pitchFamily="34" charset="0"/>
              <a:buChar char="•"/>
            </a:pPr>
            <a:r>
              <a:rPr lang="en-US">
                <a:cs typeface="Calibri"/>
              </a:rPr>
              <a:t>Define what a norm is and use an example from your work environment to illustrate the concept of how norms 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Example: </a:t>
            </a:r>
            <a:r>
              <a:rPr lang="en-US"/>
              <a:t>In my workplace, people stop for lunch any time between about 11 and 2. </a:t>
            </a:r>
            <a:r>
              <a:rPr lang="en-US" b="0" i="0">
                <a:solidFill>
                  <a:srgbClr val="373A3C"/>
                </a:solidFill>
                <a:effectLst/>
                <a:latin typeface="Work Sans" pitchFamily="2" charset="0"/>
              </a:rPr>
              <a:t>But, if we were working in another place, we would be very surprised to discover that everyone stops precisely on the dot of 12 noon for lunch, whether they are ready to eat lunch or not.</a:t>
            </a:r>
            <a:r>
              <a:rPr lang="en-US" sz="1200" b="0" i="0" kern="120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Explain to the members of the company, whether you are a member of a sports team, group preparing a classroom project, or an employee on a team in the workplace, every team goes through the same 5 stages.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Forming, storming, norming, performing and adjourning are the nature of any team journey. </a:t>
            </a:r>
          </a:p>
          <a:p>
            <a:pPr marL="0" indent="0">
              <a:buFont typeface="Arial" panose="020B0604020202020204" pitchFamily="34" charset="0"/>
              <a:buNone/>
            </a:pPr>
            <a:endParaRPr lang="en-US" b="0" i="0">
              <a:solidFill>
                <a:srgbClr val="373A3C"/>
              </a:solidFill>
              <a:effectLst/>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373A3C"/>
              </a:solidFill>
              <a:effectLst/>
              <a:latin typeface="Work Sans" pitchFamily="2" charset="0"/>
            </a:endParaRPr>
          </a:p>
          <a:p>
            <a:pPr marL="171450" indent="-171450">
              <a:buFont typeface="Arial" panose="020B0604020202020204" pitchFamily="34" charset="0"/>
              <a:buChar char="•"/>
            </a:pPr>
            <a:endParaRPr lang="en-US">
              <a:cs typeface="Calibri"/>
            </a:endParaRPr>
          </a:p>
          <a:p>
            <a:endParaRPr lang="en-US">
              <a:cs typeface="Calibri"/>
            </a:endParaRPr>
          </a:p>
          <a:p>
            <a:endParaRPr lang="en-US"/>
          </a:p>
        </p:txBody>
      </p:sp>
      <p:sp>
        <p:nvSpPr>
          <p:cNvPr id="4" name="Slide Number Placeholder 3">
            <a:extLst>
              <a:ext uri="{FF2B5EF4-FFF2-40B4-BE49-F238E27FC236}">
                <a16:creationId xmlns:a16="http://schemas.microsoft.com/office/drawing/2014/main" id="{E4AF5078-0410-74F1-E63F-C49D0CB89297}"/>
              </a:ext>
            </a:extLst>
          </p:cNvPr>
          <p:cNvSpPr>
            <a:spLocks noGrp="1"/>
          </p:cNvSpPr>
          <p:nvPr>
            <p:ph type="sldNum" sz="quarter" idx="5"/>
          </p:nvPr>
        </p:nvSpPr>
        <p:spPr/>
        <p:txBody>
          <a:bodyPr/>
          <a:lstStyle/>
          <a:p>
            <a:fld id="{16D85358-D601-7D46-9F3D-398F8A79E014}" type="slidenum">
              <a:rPr lang="en-US" smtClean="0"/>
              <a:t>5</a:t>
            </a:fld>
            <a:endParaRPr lang="en-US"/>
          </a:p>
        </p:txBody>
      </p:sp>
    </p:spTree>
    <p:extLst>
      <p:ext uri="{BB962C8B-B14F-4D97-AF65-F5344CB8AC3E}">
        <p14:creationId xmlns:p14="http://schemas.microsoft.com/office/powerpoint/2010/main" val="1732776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Brainstorming (as required and as time permits)</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Remind students about the </a:t>
            </a:r>
            <a:r>
              <a:rPr lang="en-US" sz="1200" b="0" i="0" u="none" strike="noStrike" kern="1200">
                <a:solidFill>
                  <a:schemeClr val="tx1"/>
                </a:solidFill>
                <a:effectLst/>
                <a:latin typeface="+mn-lt"/>
                <a:ea typeface="+mn-ea"/>
                <a:cs typeface="+mn-cs"/>
              </a:rPr>
              <a:t>Product and Service guidelines and review the Product and Service Checklist PDFs</a:t>
            </a:r>
            <a:r>
              <a:rPr lang="en-US" sz="1200" b="0" i="0" kern="1200">
                <a:solidFill>
                  <a:schemeClr val="tx1"/>
                </a:solidFill>
                <a:effectLst/>
                <a:latin typeface="+mn-lt"/>
                <a:ea typeface="+mn-ea"/>
                <a:cs typeface="+mn-cs"/>
              </a:rPr>
              <a:t> to ensure that their </a:t>
            </a:r>
            <a:r>
              <a:rPr lang="en-US" sz="1200" b="0" i="0" u="none" strike="noStrike" kern="1200">
                <a:solidFill>
                  <a:schemeClr val="tx1"/>
                </a:solidFill>
                <a:effectLst/>
                <a:latin typeface="+mn-lt"/>
                <a:ea typeface="+mn-ea"/>
                <a:cs typeface="+mn-cs"/>
              </a:rPr>
              <a:t>products</a:t>
            </a:r>
            <a:r>
              <a:rPr lang="en-US" sz="1200" b="0" i="0" kern="1200">
                <a:solidFill>
                  <a:schemeClr val="tx1"/>
                </a:solidFill>
                <a:effectLst/>
                <a:latin typeface="+mn-lt"/>
                <a:ea typeface="+mn-ea"/>
                <a:cs typeface="+mn-cs"/>
              </a:rPr>
              <a:t> qualify for the program.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Students will fill these out in Phase 3 but can be used as reference as they ideate. </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34</a:t>
            </a:fld>
            <a:endParaRPr lang="en-US"/>
          </a:p>
        </p:txBody>
      </p:sp>
    </p:spTree>
    <p:extLst>
      <p:ext uri="{BB962C8B-B14F-4D97-AF65-F5344CB8AC3E}">
        <p14:creationId xmlns:p14="http://schemas.microsoft.com/office/powerpoint/2010/main" val="465777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Brainstorming (as required and as time permits)</a:t>
            </a:r>
            <a:endParaRPr lang="en-US" sz="12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Discuss the selection process for ideas with students and review the </a:t>
            </a:r>
            <a:r>
              <a:rPr lang="en-US" sz="1200" b="0" i="0" u="none" strike="noStrike" kern="1200">
                <a:solidFill>
                  <a:schemeClr val="tx1"/>
                </a:solidFill>
                <a:effectLst/>
                <a:latin typeface="+mn-lt"/>
                <a:ea typeface="+mn-ea"/>
                <a:cs typeface="+mn-cs"/>
              </a:rPr>
              <a:t>Pitch Evaluation Criteria</a:t>
            </a:r>
            <a:r>
              <a:rPr lang="en-US" sz="1200" b="0" i="0" kern="1200">
                <a:solidFill>
                  <a:schemeClr val="tx1"/>
                </a:solidFill>
                <a:effectLst/>
                <a:latin typeface="+mn-lt"/>
                <a:ea typeface="+mn-ea"/>
                <a:cs typeface="+mn-cs"/>
              </a:rPr>
              <a:t> the group will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Be sure to answer all questions students have and highlight that this is a very important decision for the company to be successful. </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35</a:t>
            </a:fld>
            <a:endParaRPr lang="en-US"/>
          </a:p>
        </p:txBody>
      </p:sp>
    </p:spTree>
    <p:extLst>
      <p:ext uri="{BB962C8B-B14F-4D97-AF65-F5344CB8AC3E}">
        <p14:creationId xmlns:p14="http://schemas.microsoft.com/office/powerpoint/2010/main" val="4230327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36</a:t>
            </a:fld>
            <a:endParaRPr lang="en-US"/>
          </a:p>
        </p:txBody>
      </p:sp>
    </p:spTree>
    <p:extLst>
      <p:ext uri="{BB962C8B-B14F-4D97-AF65-F5344CB8AC3E}">
        <p14:creationId xmlns:p14="http://schemas.microsoft.com/office/powerpoint/2010/main" val="712857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indent="0">
              <a:buNone/>
            </a:pPr>
            <a:r>
              <a:rPr lang="en-CA" b="1"/>
              <a:t>Importance of Prototyping (10 min)</a:t>
            </a:r>
          </a:p>
          <a:p>
            <a:pPr marL="171450" lvl="3" indent="-171450">
              <a:buFont typeface="Arial" panose="020B0604020202020204" pitchFamily="34" charset="0"/>
              <a:buChar char="•"/>
            </a:pPr>
            <a:r>
              <a:rPr lang="en-CA"/>
              <a:t>As students are working through ideas, review with them the importance of preparing a prototype. </a:t>
            </a:r>
          </a:p>
          <a:p>
            <a:pPr marL="171450" lvl="3" indent="-171450">
              <a:buFont typeface="Arial" panose="020B0604020202020204" pitchFamily="34" charset="0"/>
              <a:buChar char="•"/>
            </a:pPr>
            <a:r>
              <a:rPr lang="en-CA"/>
              <a:t>A prototype is defined as:</a:t>
            </a:r>
            <a:r>
              <a:rPr lang="en-US" i="0"/>
              <a:t> </a:t>
            </a:r>
            <a:r>
              <a:rPr lang="en-CA" i="0"/>
              <a:t>an initial or preliminary version from which your product is developed to provide insight into the functionality of your design and inform changes needed</a:t>
            </a:r>
            <a:endParaRPr lang="en-US" i="0"/>
          </a:p>
          <a:p>
            <a:pPr marL="1714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The biggest benefit of prototyping is that it prevents important factors from being overlooked and it stops you making any assumptions that could be revealed as inaccurate later on in the process.</a:t>
            </a:r>
            <a:endParaRPr lang="en-CA" i="1"/>
          </a:p>
          <a:p>
            <a:pPr marL="0" lvl="3" indent="0">
              <a:buFont typeface="Arial" panose="020B0604020202020204" pitchFamily="34" charset="0"/>
              <a:buNone/>
            </a:pPr>
            <a:endParaRPr lang="en-US" i="0">
              <a:cs typeface="Calibri" panose="020F0502020204030204"/>
            </a:endParaRPr>
          </a:p>
        </p:txBody>
      </p:sp>
      <p:sp>
        <p:nvSpPr>
          <p:cNvPr id="4" name="Slide Number Placeholder 3"/>
          <p:cNvSpPr>
            <a:spLocks noGrp="1"/>
          </p:cNvSpPr>
          <p:nvPr>
            <p:ph type="sldNum" sz="quarter" idx="5"/>
          </p:nvPr>
        </p:nvSpPr>
        <p:spPr/>
        <p:txBody>
          <a:bodyPr/>
          <a:lstStyle/>
          <a:p>
            <a:fld id="{16D85358-D601-7D46-9F3D-398F8A79E014}" type="slidenum">
              <a:rPr lang="en-US" smtClean="0"/>
              <a:t>37</a:t>
            </a:fld>
            <a:endParaRPr lang="en-US"/>
          </a:p>
        </p:txBody>
      </p:sp>
    </p:spTree>
    <p:extLst>
      <p:ext uri="{BB962C8B-B14F-4D97-AF65-F5344CB8AC3E}">
        <p14:creationId xmlns:p14="http://schemas.microsoft.com/office/powerpoint/2010/main" val="3653645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indent="0">
              <a:buNone/>
            </a:pPr>
            <a:r>
              <a:rPr lang="en-CA" b="1"/>
              <a:t>Importance of Prototyping (10 min)</a:t>
            </a:r>
          </a:p>
          <a:p>
            <a:pPr marL="0" lvl="3" indent="0">
              <a:buFont typeface="Arial" panose="020B0604020202020204" pitchFamily="34" charset="0"/>
              <a:buNone/>
            </a:pPr>
            <a:r>
              <a:rPr lang="en-CA" b="0"/>
              <a:t>Prototyping is important for several reasons:</a:t>
            </a:r>
            <a:endParaRPr lang="en-CA" b="0">
              <a:cs typeface="Calibri"/>
            </a:endParaRPr>
          </a:p>
          <a:p>
            <a:pPr marL="0" lvl="3" indent="0">
              <a:buFont typeface="Arial" panose="020B0604020202020204" pitchFamily="34" charset="0"/>
              <a:buNone/>
            </a:pPr>
            <a:r>
              <a:rPr lang="en-CA"/>
              <a:t>1. Evaluate and Test Your Idea</a:t>
            </a:r>
            <a:r>
              <a:rPr lang="en-CA">
                <a:cs typeface="Calibri"/>
              </a:rPr>
              <a:t> </a:t>
            </a:r>
          </a:p>
          <a:p>
            <a:pPr marL="171450" lvl="3" indent="-171450">
              <a:buFont typeface="Arial" panose="020B0604020202020204" pitchFamily="34" charset="0"/>
              <a:buChar char="•"/>
            </a:pPr>
            <a:r>
              <a:rPr lang="en-CA"/>
              <a:t>Ideas and drawings of a design can sometimes be a far cry from the real world in which the product will be used. </a:t>
            </a:r>
          </a:p>
          <a:p>
            <a:pPr marL="171450" lvl="3" indent="-171450">
              <a:buFont typeface="Arial" panose="020B0604020202020204" pitchFamily="34" charset="0"/>
              <a:buChar char="•"/>
            </a:pPr>
            <a:r>
              <a:rPr lang="en-CA"/>
              <a:t>By creating a prototype, it is possible to sit down with a preliminary version of the product vision and determine what works and what does not. </a:t>
            </a:r>
          </a:p>
          <a:p>
            <a:pPr marL="171450" lvl="3" indent="-171450">
              <a:buFont typeface="Arial" panose="020B0604020202020204" pitchFamily="34" charset="0"/>
              <a:buChar char="•"/>
            </a:pPr>
            <a:r>
              <a:rPr lang="en-CA"/>
              <a:t>Often glaring omissions emerge that, initially, weren’t obvious. </a:t>
            </a:r>
            <a:endParaRPr lang="en-CA">
              <a:cs typeface="Calibri"/>
            </a:endParaRP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38</a:t>
            </a:fld>
            <a:endParaRPr lang="en-US"/>
          </a:p>
        </p:txBody>
      </p:sp>
    </p:spTree>
    <p:extLst>
      <p:ext uri="{BB962C8B-B14F-4D97-AF65-F5344CB8AC3E}">
        <p14:creationId xmlns:p14="http://schemas.microsoft.com/office/powerpoint/2010/main" val="3519735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9C828-737E-423B-3525-500C9BCA2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32C967-6D40-ED81-A843-22D7B1B01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415F5B-D522-1EBC-0BE3-4FFFD21FC271}"/>
              </a:ext>
            </a:extLst>
          </p:cNvPr>
          <p:cNvSpPr>
            <a:spLocks noGrp="1"/>
          </p:cNvSpPr>
          <p:nvPr>
            <p:ph type="body" idx="1"/>
          </p:nvPr>
        </p:nvSpPr>
        <p:spPr/>
        <p:txBody>
          <a:bodyPr/>
          <a:lstStyle/>
          <a:p>
            <a:pPr marL="0" lvl="3" indent="0">
              <a:buNone/>
            </a:pPr>
            <a:r>
              <a:rPr lang="en-CA" b="1"/>
              <a:t>Importance of Prototyping (10 min)</a:t>
            </a:r>
          </a:p>
          <a:p>
            <a:pPr marL="0" lvl="3" indent="0">
              <a:buFont typeface="Arial" panose="020B0604020202020204" pitchFamily="34" charset="0"/>
              <a:buNone/>
            </a:pPr>
            <a:r>
              <a:rPr lang="en-CA" b="0"/>
              <a:t>Prototyping is important for several reasons:</a:t>
            </a:r>
            <a:endParaRPr lang="en-CA" b="0">
              <a:cs typeface="Calibri"/>
            </a:endParaRPr>
          </a:p>
          <a:p>
            <a:pPr marL="0" lvl="3" indent="0">
              <a:buFont typeface="Arial" panose="020B0604020202020204" pitchFamily="34" charset="0"/>
              <a:buNone/>
            </a:pPr>
            <a:r>
              <a:rPr lang="en-US" sz="1200" b="0" i="0" kern="1200">
                <a:solidFill>
                  <a:schemeClr val="tx1"/>
                </a:solidFill>
                <a:effectLst/>
                <a:latin typeface="+mn-lt"/>
                <a:ea typeface="+mn-ea"/>
                <a:cs typeface="+mn-cs"/>
              </a:rPr>
              <a:t>2. Clarifying Production Details</a:t>
            </a:r>
          </a:p>
          <a:p>
            <a:pPr marL="171450" lvl="3" indent="-171450">
              <a:buFont typeface="Arial" panose="020B0604020202020204" pitchFamily="34" charset="0"/>
              <a:buChar char="•"/>
            </a:pPr>
            <a:r>
              <a:rPr lang="en-US" sz="1200" b="0" i="0" kern="1200">
                <a:solidFill>
                  <a:schemeClr val="tx1"/>
                </a:solidFill>
                <a:effectLst/>
                <a:latin typeface="+mn-lt"/>
                <a:ea typeface="+mn-ea"/>
                <a:cs typeface="+mn-cs"/>
              </a:rPr>
              <a:t>By prototyping before production begins, it is possible to take a glimpse at the production process and see if any steps can be changed, combined or even removed. </a:t>
            </a:r>
          </a:p>
          <a:p>
            <a:pPr marL="171450" lvl="3" indent="-171450">
              <a:buFont typeface="Arial" panose="020B0604020202020204" pitchFamily="34" charset="0"/>
              <a:buChar char="•"/>
            </a:pPr>
            <a:r>
              <a:rPr lang="en-US" sz="1200" b="0" i="0" kern="1200">
                <a:solidFill>
                  <a:schemeClr val="tx1"/>
                </a:solidFill>
                <a:effectLst/>
                <a:latin typeface="+mn-lt"/>
                <a:ea typeface="+mn-ea"/>
                <a:cs typeface="+mn-cs"/>
              </a:rPr>
              <a:t>This streamlines production and minimizes production costs. </a:t>
            </a:r>
          </a:p>
          <a:p>
            <a:pPr marL="171450" lvl="3" indent="-171450">
              <a:buFont typeface="Arial" panose="020B0604020202020204" pitchFamily="34" charset="0"/>
              <a:buChar char="•"/>
            </a:pPr>
            <a:r>
              <a:rPr lang="en-US" sz="1200" b="0" i="0" kern="1200">
                <a:solidFill>
                  <a:schemeClr val="tx1"/>
                </a:solidFill>
                <a:effectLst/>
                <a:latin typeface="+mn-lt"/>
                <a:ea typeface="+mn-ea"/>
                <a:cs typeface="+mn-cs"/>
              </a:rPr>
              <a:t>An idea without a prototype is just a theoretical concept. </a:t>
            </a:r>
          </a:p>
          <a:p>
            <a:pPr marL="171450" lvl="3" indent="-171450">
              <a:buFont typeface="Arial" panose="020B0604020202020204" pitchFamily="34" charset="0"/>
              <a:buChar char="•"/>
            </a:pPr>
            <a:r>
              <a:rPr lang="en-US" sz="1200" b="0" i="0" kern="1200">
                <a:solidFill>
                  <a:schemeClr val="tx1"/>
                </a:solidFill>
                <a:effectLst/>
                <a:latin typeface="+mn-lt"/>
                <a:ea typeface="+mn-ea"/>
                <a:cs typeface="+mn-cs"/>
              </a:rPr>
              <a:t>Prototypes often greatly enhance product pitches.</a:t>
            </a:r>
            <a:endParaRPr lang="en-US"/>
          </a:p>
        </p:txBody>
      </p:sp>
      <p:sp>
        <p:nvSpPr>
          <p:cNvPr id="4" name="Slide Number Placeholder 3">
            <a:extLst>
              <a:ext uri="{FF2B5EF4-FFF2-40B4-BE49-F238E27FC236}">
                <a16:creationId xmlns:a16="http://schemas.microsoft.com/office/drawing/2014/main" id="{32761BE0-E918-D3B3-DF1A-26B1648B3BE9}"/>
              </a:ext>
            </a:extLst>
          </p:cNvPr>
          <p:cNvSpPr>
            <a:spLocks noGrp="1"/>
          </p:cNvSpPr>
          <p:nvPr>
            <p:ph type="sldNum" sz="quarter" idx="5"/>
          </p:nvPr>
        </p:nvSpPr>
        <p:spPr/>
        <p:txBody>
          <a:bodyPr/>
          <a:lstStyle/>
          <a:p>
            <a:fld id="{16D85358-D601-7D46-9F3D-398F8A79E014}" type="slidenum">
              <a:rPr lang="en-US" smtClean="0"/>
              <a:t>39</a:t>
            </a:fld>
            <a:endParaRPr lang="en-US"/>
          </a:p>
        </p:txBody>
      </p:sp>
    </p:spTree>
    <p:extLst>
      <p:ext uri="{BB962C8B-B14F-4D97-AF65-F5344CB8AC3E}">
        <p14:creationId xmlns:p14="http://schemas.microsoft.com/office/powerpoint/2010/main" val="1364613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FBDA7-0433-831C-336E-8AEAFB81A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C049E0-1488-7674-BBEA-8CE22F741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39FE53-9D7D-CCE1-0F85-745DF38D1A9B}"/>
              </a:ext>
            </a:extLst>
          </p:cNvPr>
          <p:cNvSpPr>
            <a:spLocks noGrp="1"/>
          </p:cNvSpPr>
          <p:nvPr>
            <p:ph type="body" idx="1"/>
          </p:nvPr>
        </p:nvSpPr>
        <p:spPr/>
        <p:txBody>
          <a:bodyPr/>
          <a:lstStyle/>
          <a:p>
            <a:pPr marL="0" lvl="3" indent="0">
              <a:buNone/>
            </a:pPr>
            <a:r>
              <a:rPr lang="en-CA" b="1"/>
              <a:t>Importance of Prototyping (10 min)</a:t>
            </a:r>
          </a:p>
          <a:p>
            <a:pPr marL="0" lvl="3" indent="0">
              <a:buFont typeface="Arial" panose="020B0604020202020204" pitchFamily="34" charset="0"/>
              <a:buNone/>
            </a:pPr>
            <a:r>
              <a:rPr lang="en-CA" b="0"/>
              <a:t>Prototyping is important for several reasons:</a:t>
            </a:r>
            <a:endParaRPr lang="en-CA" b="0">
              <a:cs typeface="Calibri"/>
            </a:endParaRPr>
          </a:p>
          <a:p>
            <a:pPr marL="0" lvl="3" indent="0">
              <a:buFont typeface="Arial" panose="020B0604020202020204" pitchFamily="34" charset="0"/>
              <a:buNone/>
            </a:pPr>
            <a:r>
              <a:rPr lang="en-US" sz="1200" b="0" i="0" kern="1200">
                <a:solidFill>
                  <a:schemeClr val="tx1"/>
                </a:solidFill>
                <a:effectLst/>
                <a:latin typeface="+mn-lt"/>
                <a:ea typeface="+mn-ea"/>
                <a:cs typeface="+mn-cs"/>
              </a:rPr>
              <a:t>3. Selling Your Ideas</a:t>
            </a:r>
          </a:p>
          <a:p>
            <a:pPr marL="171450" lvl="3" indent="-171450">
              <a:buFont typeface="Arial" panose="020B0604020202020204" pitchFamily="34" charset="0"/>
              <a:buChar char="•"/>
            </a:pPr>
            <a:r>
              <a:rPr lang="en-US" sz="1200" b="0" i="0" kern="1200">
                <a:solidFill>
                  <a:schemeClr val="tx1"/>
                </a:solidFill>
                <a:effectLst/>
                <a:latin typeface="+mn-lt"/>
                <a:ea typeface="+mn-ea"/>
                <a:cs typeface="+mn-cs"/>
              </a:rPr>
              <a:t>It is also far easier to sell to potential </a:t>
            </a:r>
            <a:r>
              <a:rPr lang="en-US" sz="1200" b="0" i="0" u="none" strike="noStrike" kern="1200">
                <a:solidFill>
                  <a:schemeClr val="tx1"/>
                </a:solidFill>
                <a:effectLst/>
                <a:latin typeface="+mn-lt"/>
                <a:ea typeface="+mn-ea"/>
                <a:cs typeface="+mn-cs"/>
              </a:rPr>
              <a:t>customers </a:t>
            </a:r>
            <a:r>
              <a:rPr lang="en-US" sz="1200" b="0" i="0" kern="1200">
                <a:solidFill>
                  <a:schemeClr val="tx1"/>
                </a:solidFill>
                <a:effectLst/>
                <a:latin typeface="+mn-lt"/>
                <a:ea typeface="+mn-ea"/>
                <a:cs typeface="+mn-cs"/>
              </a:rPr>
              <a:t>when they can hold a prototype during your pitch. </a:t>
            </a:r>
          </a:p>
          <a:p>
            <a:pPr marL="171450" lvl="3" indent="-171450">
              <a:buFont typeface="Arial" panose="020B0604020202020204" pitchFamily="34" charset="0"/>
              <a:buChar char="•"/>
            </a:pPr>
            <a:r>
              <a:rPr lang="en-US" sz="1200" b="0" i="0" kern="1200">
                <a:solidFill>
                  <a:schemeClr val="tx1"/>
                </a:solidFill>
                <a:effectLst/>
                <a:latin typeface="+mn-lt"/>
                <a:ea typeface="+mn-ea"/>
                <a:cs typeface="+mn-cs"/>
              </a:rPr>
              <a:t>It can be difficult to get commitment with only a vague concept.</a:t>
            </a:r>
          </a:p>
          <a:p>
            <a:pPr marL="171450" lvl="3"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a:solidFill>
                  <a:schemeClr val="tx1"/>
                </a:solidFill>
                <a:effectLst/>
                <a:latin typeface="+mn-lt"/>
                <a:ea typeface="+mn-ea"/>
                <a:cs typeface="+mn-cs"/>
              </a:rPr>
              <a:t>Students can create prototypes using materials around their house/school or purchase low-cost materials or using online technology if available.</a:t>
            </a:r>
          </a:p>
          <a:p>
            <a:pPr marL="0" lvl="3" indent="0">
              <a:buFont typeface="Arial" panose="020B0604020202020204" pitchFamily="34" charset="0"/>
              <a:buNone/>
            </a:pPr>
            <a:endParaRPr lang="en-US"/>
          </a:p>
        </p:txBody>
      </p:sp>
      <p:sp>
        <p:nvSpPr>
          <p:cNvPr id="4" name="Slide Number Placeholder 3">
            <a:extLst>
              <a:ext uri="{FF2B5EF4-FFF2-40B4-BE49-F238E27FC236}">
                <a16:creationId xmlns:a16="http://schemas.microsoft.com/office/drawing/2014/main" id="{B4F370BD-3435-BB07-EE82-E72D034ABFFC}"/>
              </a:ext>
            </a:extLst>
          </p:cNvPr>
          <p:cNvSpPr>
            <a:spLocks noGrp="1"/>
          </p:cNvSpPr>
          <p:nvPr>
            <p:ph type="sldNum" sz="quarter" idx="5"/>
          </p:nvPr>
        </p:nvSpPr>
        <p:spPr/>
        <p:txBody>
          <a:bodyPr/>
          <a:lstStyle/>
          <a:p>
            <a:fld id="{16D85358-D601-7D46-9F3D-398F8A79E014}" type="slidenum">
              <a:rPr lang="en-US" smtClean="0"/>
              <a:t>40</a:t>
            </a:fld>
            <a:endParaRPr lang="en-US"/>
          </a:p>
        </p:txBody>
      </p:sp>
    </p:spTree>
    <p:extLst>
      <p:ext uri="{BB962C8B-B14F-4D97-AF65-F5344CB8AC3E}">
        <p14:creationId xmlns:p14="http://schemas.microsoft.com/office/powerpoint/2010/main" val="3209541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SMART Goals (15 min)</a:t>
            </a:r>
          </a:p>
          <a:p>
            <a:pPr marL="171450" indent="-171450">
              <a:buFont typeface="Arial" panose="020B0604020202020204" pitchFamily="34" charset="0"/>
              <a:buChar char="•"/>
            </a:pPr>
            <a:r>
              <a:rPr lang="en-US" b="0"/>
              <a:t>View the SMART Goals video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Explain that as a Company students will eventually create goals together.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For now, ask them to apply the concept they have learned and write down a SMART goal related to what they want to get out of this program.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Have each student write their SMART goal on a piece of paper, then fold it in half and put their name on it. Mentors will collect the goals and hand them back at the end of the program. </a:t>
            </a:r>
            <a:endParaRPr lang="en-US" b="0"/>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42</a:t>
            </a:fld>
            <a:endParaRPr lang="en-US"/>
          </a:p>
        </p:txBody>
      </p:sp>
    </p:spTree>
    <p:extLst>
      <p:ext uri="{BB962C8B-B14F-4D97-AF65-F5344CB8AC3E}">
        <p14:creationId xmlns:p14="http://schemas.microsoft.com/office/powerpoint/2010/main" val="2931052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Company Program Resiliency Modules (10 min)</a:t>
            </a:r>
          </a:p>
          <a:p>
            <a:pPr marL="171450" indent="-171450">
              <a:buFont typeface="Arial" panose="020B0604020202020204" pitchFamily="34" charset="0"/>
              <a:buChar char="•"/>
            </a:pPr>
            <a:r>
              <a:rPr lang="en-US"/>
              <a:t>Using the Company Program Resiliency Modules advisor guide, follow the instructions to guide students through the remaining activities and discussions for Phase 1.</a:t>
            </a:r>
          </a:p>
        </p:txBody>
      </p:sp>
      <p:sp>
        <p:nvSpPr>
          <p:cNvPr id="4" name="Slide Number Placeholder 3"/>
          <p:cNvSpPr>
            <a:spLocks noGrp="1"/>
          </p:cNvSpPr>
          <p:nvPr>
            <p:ph type="sldNum" sz="quarter" idx="5"/>
          </p:nvPr>
        </p:nvSpPr>
        <p:spPr/>
        <p:txBody>
          <a:bodyPr/>
          <a:lstStyle/>
          <a:p>
            <a:fld id="{16D85358-D601-7D46-9F3D-398F8A79E014}" type="slidenum">
              <a:rPr lang="en-US" smtClean="0"/>
              <a:t>44</a:t>
            </a:fld>
            <a:endParaRPr lang="en-US"/>
          </a:p>
        </p:txBody>
      </p:sp>
    </p:spTree>
    <p:extLst>
      <p:ext uri="{BB962C8B-B14F-4D97-AF65-F5344CB8AC3E}">
        <p14:creationId xmlns:p14="http://schemas.microsoft.com/office/powerpoint/2010/main" val="4008909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Wrap-Up (5 min)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Create an opening for students to ask any questions about the meeting prior to wrapping up.</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Students will not have time to practice or finish pitches at the next meeting, therefore they must prepare in advance.</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Review the next steps with students: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Remind students to bring all forms, to the next meeting if they did not have them with them already.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Instruct students to complete the Product and Service Research for one idea and prepare to pitch to the group.</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r>
              <a:rPr lang="en-CA" b="1"/>
              <a:t>Advisors:</a:t>
            </a:r>
            <a:endParaRPr lang="en-CA">
              <a:cs typeface="Calibri" panose="020F0502020204030204"/>
            </a:endParaRPr>
          </a:p>
          <a:p>
            <a:pPr marL="171450" indent="-171450">
              <a:buFont typeface="Arial" panose="020B0604020202020204" pitchFamily="34" charset="0"/>
              <a:buChar char="•"/>
            </a:pPr>
            <a:r>
              <a:rPr lang="en-CA"/>
              <a:t>Gather attendance records &amp; any outstanding forms </a:t>
            </a:r>
            <a:endParaRPr lang="en-CA">
              <a:cs typeface="Calibri"/>
            </a:endParaRPr>
          </a:p>
          <a:p>
            <a:pPr marL="171450" indent="-171450">
              <a:buFont typeface="Arial" panose="020B0604020202020204" pitchFamily="34" charset="0"/>
              <a:buChar char="•"/>
            </a:pPr>
            <a:r>
              <a:rPr lang="en-CA"/>
              <a:t>Take a few moments to debrief about the first session with the team of Advisors</a:t>
            </a:r>
          </a:p>
          <a:p>
            <a:pPr marL="171450" indent="-171450">
              <a:buFont typeface="Arial" panose="020B0604020202020204" pitchFamily="34" charset="0"/>
              <a:buChar char="•"/>
            </a:pPr>
            <a:r>
              <a:rPr lang="en-CA">
                <a:cs typeface="Calibri"/>
              </a:rPr>
              <a:t>If you were not able to cover any material, make a note and move it to your next meeting</a:t>
            </a:r>
          </a:p>
          <a:p>
            <a:pPr marL="171450" indent="-171450">
              <a:buFont typeface="Arial" panose="020B0604020202020204" pitchFamily="34" charset="0"/>
              <a:buChar char="•"/>
            </a:pPr>
            <a:r>
              <a:rPr lang="en-CA"/>
              <a:t>Address any questions, concerns or feedback to your Program Manager</a:t>
            </a:r>
          </a:p>
          <a:p>
            <a:pPr marL="171450" indent="-171450">
              <a:buFont typeface="Arial" panose="020B0604020202020204" pitchFamily="34" charset="0"/>
              <a:buChar char="•"/>
            </a:pPr>
            <a:endParaRPr lang="en-CA">
              <a:cs typeface="Calibri"/>
            </a:endParaRPr>
          </a:p>
          <a:p>
            <a:pPr marL="0" indent="0">
              <a:buFont typeface="Arial" panose="020B0604020202020204" pitchFamily="34" charset="0"/>
              <a:buNone/>
            </a:pPr>
            <a:r>
              <a:rPr lang="en-CA" b="1">
                <a:cs typeface="Calibri"/>
              </a:rPr>
              <a:t>Congratulations on completing your second meeting! </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Transition to </a:t>
            </a:r>
            <a:r>
              <a:rPr lang="en-US" sz="1200" b="1" i="1" kern="1200">
                <a:solidFill>
                  <a:schemeClr val="tx1"/>
                </a:solidFill>
                <a:effectLst/>
                <a:latin typeface="+mn-lt"/>
                <a:ea typeface="+mn-ea"/>
                <a:cs typeface="+mn-cs"/>
              </a:rPr>
              <a:t>Phase 2: Unite</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Depending on the dynamics of the group and the schedule of local events organized by your Charter, some flexibility may be necessary for </a:t>
            </a:r>
            <a:r>
              <a:rPr lang="en-US" sz="1200" b="0" i="1" kern="1200">
                <a:solidFill>
                  <a:schemeClr val="tx1"/>
                </a:solidFill>
                <a:effectLst/>
                <a:latin typeface="+mn-lt"/>
                <a:ea typeface="+mn-ea"/>
                <a:cs typeface="+mn-cs"/>
              </a:rPr>
              <a:t>Phase 2: Unite</a:t>
            </a:r>
            <a:r>
              <a:rPr lang="en-US" sz="1200" b="0" i="0" kern="1200">
                <a:solidFill>
                  <a:schemeClr val="tx1"/>
                </a:solidFill>
                <a:effectLst/>
                <a:latin typeface="+mn-lt"/>
                <a:ea typeface="+mn-ea"/>
                <a:cs typeface="+mn-cs"/>
              </a:rPr>
              <a:t>. Check with your Charter regarding their recommendations.</a:t>
            </a:r>
          </a:p>
          <a:p>
            <a:pPr marL="171450" indent="-171450">
              <a:buFont typeface="Arial" panose="020B0604020202020204" pitchFamily="34" charset="0"/>
              <a:buChar char="•"/>
            </a:pPr>
            <a:r>
              <a:rPr lang="en-US" sz="1200" b="0" i="1" kern="1200">
                <a:solidFill>
                  <a:schemeClr val="tx1"/>
                </a:solidFill>
                <a:effectLst/>
                <a:latin typeface="+mn-lt"/>
                <a:ea typeface="+mn-ea"/>
                <a:cs typeface="+mn-cs"/>
              </a:rPr>
              <a:t>Phase 2, Unite (Week 3)</a:t>
            </a:r>
            <a:r>
              <a:rPr lang="en-US" sz="1200" b="0" i="0" kern="1200">
                <a:solidFill>
                  <a:schemeClr val="tx1"/>
                </a:solidFill>
                <a:effectLst/>
                <a:latin typeface="+mn-lt"/>
                <a:ea typeface="+mn-ea"/>
                <a:cs typeface="+mn-cs"/>
              </a:rPr>
              <a:t>: Students will either continue to brainstorm or pitch their ideas, vote on their product/service </a:t>
            </a:r>
            <a:r>
              <a:rPr lang="en-US" sz="1200" b="0" i="1" kern="1200">
                <a:solidFill>
                  <a:schemeClr val="tx1"/>
                </a:solidFill>
                <a:effectLst/>
                <a:latin typeface="+mn-lt"/>
                <a:ea typeface="+mn-ea"/>
                <a:cs typeface="+mn-cs"/>
              </a:rPr>
              <a:t>then </a:t>
            </a:r>
            <a:r>
              <a:rPr lang="en-US" sz="1200" b="0" i="0" kern="1200">
                <a:solidFill>
                  <a:schemeClr val="tx1"/>
                </a:solidFill>
                <a:effectLst/>
                <a:latin typeface="+mn-lt"/>
                <a:ea typeface="+mn-ea"/>
                <a:cs typeface="+mn-cs"/>
              </a:rPr>
              <a:t>form their Companies</a:t>
            </a:r>
          </a:p>
          <a:p>
            <a:pPr marL="171450" indent="-171450">
              <a:buFont typeface="Arial" panose="020B0604020202020204" pitchFamily="34" charset="0"/>
              <a:buChar char="•"/>
            </a:pPr>
            <a:r>
              <a:rPr lang="en-US" sz="1200" b="0" i="1" kern="1200">
                <a:solidFill>
                  <a:schemeClr val="tx1"/>
                </a:solidFill>
                <a:effectLst/>
                <a:latin typeface="+mn-lt"/>
                <a:ea typeface="+mn-ea"/>
                <a:cs typeface="+mn-cs"/>
              </a:rPr>
              <a:t>Phase 2, Unite (Week 4)</a:t>
            </a:r>
            <a:r>
              <a:rPr lang="en-US" sz="1200" b="0" i="0" kern="1200">
                <a:solidFill>
                  <a:schemeClr val="tx1"/>
                </a:solidFill>
                <a:effectLst/>
                <a:latin typeface="+mn-lt"/>
                <a:ea typeface="+mn-ea"/>
                <a:cs typeface="+mn-cs"/>
              </a:rPr>
              <a:t>: Students will either pitch their ideas and vote their product / service (if not completed in Week 3) and / or elect their Management team. </a:t>
            </a:r>
          </a:p>
          <a:p>
            <a:r>
              <a:rPr lang="en-US" sz="1200" b="0" i="0" kern="1200">
                <a:solidFill>
                  <a:schemeClr val="tx1"/>
                </a:solidFill>
                <a:effectLst/>
                <a:latin typeface="+mn-lt"/>
                <a:ea typeface="+mn-ea"/>
                <a:cs typeface="+mn-cs"/>
              </a:rPr>
              <a:t>In some cases, it may be beneficial to elect a Management team before choosing the product or service. Regardless of the path you take, by Week 5 all JA Companies should be starting </a:t>
            </a:r>
            <a:r>
              <a:rPr lang="en-US" sz="1200" b="0" i="1" kern="1200">
                <a:solidFill>
                  <a:schemeClr val="tx1"/>
                </a:solidFill>
                <a:effectLst/>
                <a:latin typeface="+mn-lt"/>
                <a:ea typeface="+mn-ea"/>
                <a:cs typeface="+mn-cs"/>
              </a:rPr>
              <a:t>Phase 3: Build</a:t>
            </a:r>
            <a:r>
              <a:rPr lang="en-US" sz="1200" b="0" i="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46</a:t>
            </a:fld>
            <a:endParaRPr lang="en-US"/>
          </a:p>
        </p:txBody>
      </p:sp>
    </p:spTree>
    <p:extLst>
      <p:ext uri="{BB962C8B-B14F-4D97-AF65-F5344CB8AC3E}">
        <p14:creationId xmlns:p14="http://schemas.microsoft.com/office/powerpoint/2010/main" val="162258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796A-BC2C-589E-0A3A-93B11890D9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D3D98-4119-D220-9563-3FA648B9D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DFA1E-555E-1179-4DEE-5F0C0E93EC2B}"/>
              </a:ext>
            </a:extLst>
          </p:cNvPr>
          <p:cNvSpPr>
            <a:spLocks noGrp="1"/>
          </p:cNvSpPr>
          <p:nvPr>
            <p:ph type="body" idx="1"/>
          </p:nvPr>
        </p:nvSpPr>
        <p:spPr/>
        <p:txBody>
          <a:bodyPr/>
          <a:lstStyle/>
          <a:p>
            <a:r>
              <a:rPr lang="en-CA" b="1"/>
              <a:t>Defining Group Norms (30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Since operating a company requires a lot of teamwork, it is important to establish team norms. Review the next slides to provide sample norms from large companies. These may serve as examples as they create their own team norms. </a:t>
            </a:r>
          </a:p>
          <a:p>
            <a:pPr marL="171450" indent="-171450">
              <a:buFont typeface="Arial" panose="020B0604020202020204" pitchFamily="34" charset="0"/>
              <a:buChar char="•"/>
            </a:pPr>
            <a:endParaRPr lang="en-US">
              <a:cs typeface="Calibri"/>
            </a:endParaRPr>
          </a:p>
          <a:p>
            <a:endParaRPr lang="en-US">
              <a:cs typeface="Calibri"/>
            </a:endParaRPr>
          </a:p>
          <a:p>
            <a:endParaRPr lang="en-US"/>
          </a:p>
        </p:txBody>
      </p:sp>
      <p:sp>
        <p:nvSpPr>
          <p:cNvPr id="4" name="Slide Number Placeholder 3">
            <a:extLst>
              <a:ext uri="{FF2B5EF4-FFF2-40B4-BE49-F238E27FC236}">
                <a16:creationId xmlns:a16="http://schemas.microsoft.com/office/drawing/2014/main" id="{DB4CFCDE-5F60-2288-B80E-FDE59E704EB5}"/>
              </a:ext>
            </a:extLst>
          </p:cNvPr>
          <p:cNvSpPr>
            <a:spLocks noGrp="1"/>
          </p:cNvSpPr>
          <p:nvPr>
            <p:ph type="sldNum" sz="quarter" idx="5"/>
          </p:nvPr>
        </p:nvSpPr>
        <p:spPr/>
        <p:txBody>
          <a:bodyPr/>
          <a:lstStyle/>
          <a:p>
            <a:fld id="{16D85358-D601-7D46-9F3D-398F8A79E014}" type="slidenum">
              <a:rPr lang="en-US" smtClean="0"/>
              <a:t>6</a:t>
            </a:fld>
            <a:endParaRPr lang="en-US"/>
          </a:p>
        </p:txBody>
      </p:sp>
    </p:spTree>
    <p:extLst>
      <p:ext uri="{BB962C8B-B14F-4D97-AF65-F5344CB8AC3E}">
        <p14:creationId xmlns:p14="http://schemas.microsoft.com/office/powerpoint/2010/main" val="445466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26F07-DC68-DA75-D427-558BE834D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91761-0C93-A09E-1A2D-1CE2083FC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A98CB-1C79-AD92-004C-19AA0D7324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2F04DD-4A27-C7DE-B3FA-1915E1F1607A}"/>
              </a:ext>
            </a:extLst>
          </p:cNvPr>
          <p:cNvSpPr>
            <a:spLocks noGrp="1"/>
          </p:cNvSpPr>
          <p:nvPr>
            <p:ph type="sldNum" sz="quarter" idx="5"/>
          </p:nvPr>
        </p:nvSpPr>
        <p:spPr/>
        <p:txBody>
          <a:bodyPr/>
          <a:lstStyle/>
          <a:p>
            <a:fld id="{16D85358-D601-7D46-9F3D-398F8A79E014}" type="slidenum">
              <a:rPr lang="en-US" smtClean="0"/>
              <a:t>48</a:t>
            </a:fld>
            <a:endParaRPr lang="en-US"/>
          </a:p>
        </p:txBody>
      </p:sp>
    </p:spTree>
    <p:extLst>
      <p:ext uri="{BB962C8B-B14F-4D97-AF65-F5344CB8AC3E}">
        <p14:creationId xmlns:p14="http://schemas.microsoft.com/office/powerpoint/2010/main" val="3028232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Professional Social Media Profile (15 min)</a:t>
            </a:r>
            <a:endParaRPr lang="en-CA"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a:solidFill>
                  <a:schemeClr val="tx1"/>
                </a:solidFill>
                <a:effectLst/>
                <a:latin typeface="+mn-lt"/>
                <a:ea typeface="+mn-ea"/>
                <a:cs typeface="+mn-cs"/>
              </a:rPr>
              <a:t>Many students will gain their first real-world experiences through JA Company Program.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a:solidFill>
                  <a:schemeClr val="tx1"/>
                </a:solidFill>
                <a:effectLst/>
                <a:latin typeface="+mn-lt"/>
                <a:ea typeface="+mn-ea"/>
                <a:cs typeface="+mn-cs"/>
              </a:rPr>
              <a:t>To support them in their journey to building successful careers and a part of the development of their professional skills, review the table to provide guidance around creating profiles that accurately represent their experience and affiliation with JA.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a:solidFill>
                  <a:schemeClr val="tx1"/>
                </a:solidFill>
                <a:effectLst/>
                <a:latin typeface="+mn-lt"/>
                <a:ea typeface="+mn-ea"/>
                <a:cs typeface="+mn-cs"/>
              </a:rPr>
              <a:t>Review the guidelines for students to follow when referencing their JA experience in an online profile.</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49</a:t>
            </a:fld>
            <a:endParaRPr lang="en-US"/>
          </a:p>
        </p:txBody>
      </p:sp>
    </p:spTree>
    <p:extLst>
      <p:ext uri="{BB962C8B-B14F-4D97-AF65-F5344CB8AC3E}">
        <p14:creationId xmlns:p14="http://schemas.microsoft.com/office/powerpoint/2010/main" val="867263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Professional Social Media Profile (15 min)</a:t>
            </a:r>
            <a:endParaRPr lang="en-CA" sz="1200" kern="1200">
              <a:solidFill>
                <a:schemeClr val="tx1"/>
              </a:solidFill>
              <a:effectLst/>
              <a:latin typeface="+mn-lt"/>
              <a:ea typeface="+mn-ea"/>
              <a:cs typeface="+mn-cs"/>
            </a:endParaRPr>
          </a:p>
          <a:p>
            <a:pPr marL="171450" indent="-171450">
              <a:buFont typeface="Arial" panose="020B0604020202020204" pitchFamily="34" charset="0"/>
              <a:buChar char="•"/>
            </a:pPr>
            <a:r>
              <a:rPr lang="en-US"/>
              <a:t>Review the example screenshot of how students can add their experience on their LinkedIn profile. </a:t>
            </a:r>
          </a:p>
          <a:p>
            <a:pPr marL="171450" indent="-171450">
              <a:buFont typeface="Arial" panose="020B0604020202020204" pitchFamily="34" charset="0"/>
              <a:buChar char="•"/>
            </a:pPr>
            <a:r>
              <a:rPr lang="en-US"/>
              <a:t>Highlight that they should include “JA Student Company” and their role in the title and their company name below. </a:t>
            </a:r>
          </a:p>
        </p:txBody>
      </p:sp>
      <p:sp>
        <p:nvSpPr>
          <p:cNvPr id="4" name="Slide Number Placeholder 3"/>
          <p:cNvSpPr>
            <a:spLocks noGrp="1"/>
          </p:cNvSpPr>
          <p:nvPr>
            <p:ph type="sldNum" sz="quarter" idx="5"/>
          </p:nvPr>
        </p:nvSpPr>
        <p:spPr/>
        <p:txBody>
          <a:bodyPr/>
          <a:lstStyle/>
          <a:p>
            <a:fld id="{16D85358-D601-7D46-9F3D-398F8A79E014}" type="slidenum">
              <a:rPr lang="en-US" smtClean="0"/>
              <a:t>50</a:t>
            </a:fld>
            <a:endParaRPr lang="en-US"/>
          </a:p>
        </p:txBody>
      </p:sp>
    </p:spTree>
    <p:extLst>
      <p:ext uri="{BB962C8B-B14F-4D97-AF65-F5344CB8AC3E}">
        <p14:creationId xmlns:p14="http://schemas.microsoft.com/office/powerpoint/2010/main" val="2706162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DDAD3-3338-CDF2-AAC8-15B346BBE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533D1-46AF-B9D2-D0F2-28F2367EB1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AEAD1-CD64-E02B-C6AC-970C8A6192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33A0024-417F-34F5-6A8F-B658294A3FA7}"/>
              </a:ext>
            </a:extLst>
          </p:cNvPr>
          <p:cNvSpPr>
            <a:spLocks noGrp="1"/>
          </p:cNvSpPr>
          <p:nvPr>
            <p:ph type="sldNum" sz="quarter" idx="5"/>
          </p:nvPr>
        </p:nvSpPr>
        <p:spPr/>
        <p:txBody>
          <a:bodyPr/>
          <a:lstStyle/>
          <a:p>
            <a:fld id="{16D85358-D601-7D46-9F3D-398F8A79E014}" type="slidenum">
              <a:rPr lang="en-US" smtClean="0"/>
              <a:t>51</a:t>
            </a:fld>
            <a:endParaRPr lang="en-US"/>
          </a:p>
        </p:txBody>
      </p:sp>
    </p:spTree>
    <p:extLst>
      <p:ext uri="{BB962C8B-B14F-4D97-AF65-F5344CB8AC3E}">
        <p14:creationId xmlns:p14="http://schemas.microsoft.com/office/powerpoint/2010/main" val="4240332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Human-Centered Design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Human-centered design thinking is an innovative way of approaching a problem when searching for product inspiration.</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52</a:t>
            </a:fld>
            <a:endParaRPr lang="en-US"/>
          </a:p>
        </p:txBody>
      </p:sp>
    </p:spTree>
    <p:extLst>
      <p:ext uri="{BB962C8B-B14F-4D97-AF65-F5344CB8AC3E}">
        <p14:creationId xmlns:p14="http://schemas.microsoft.com/office/powerpoint/2010/main" val="3889319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Human-Centered Design</a:t>
            </a:r>
          </a:p>
          <a:p>
            <a:pPr marL="171450" indent="-171450">
              <a:buFont typeface="Arial" panose="020B0604020202020204" pitchFamily="34" charset="0"/>
              <a:buChar char="•"/>
            </a:pPr>
            <a:r>
              <a:rPr lang="en-US"/>
              <a:t>Review the 5 phases of human-centered design</a:t>
            </a:r>
          </a:p>
        </p:txBody>
      </p:sp>
      <p:sp>
        <p:nvSpPr>
          <p:cNvPr id="4" name="Slide Number Placeholder 3"/>
          <p:cNvSpPr>
            <a:spLocks noGrp="1"/>
          </p:cNvSpPr>
          <p:nvPr>
            <p:ph type="sldNum" sz="quarter" idx="5"/>
          </p:nvPr>
        </p:nvSpPr>
        <p:spPr/>
        <p:txBody>
          <a:bodyPr/>
          <a:lstStyle/>
          <a:p>
            <a:fld id="{16D85358-D601-7D46-9F3D-398F8A79E014}" type="slidenum">
              <a:rPr lang="en-US" smtClean="0"/>
              <a:t>53</a:t>
            </a:fld>
            <a:endParaRPr lang="en-US"/>
          </a:p>
        </p:txBody>
      </p:sp>
    </p:spTree>
    <p:extLst>
      <p:ext uri="{BB962C8B-B14F-4D97-AF65-F5344CB8AC3E}">
        <p14:creationId xmlns:p14="http://schemas.microsoft.com/office/powerpoint/2010/main" val="1505665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Human-Centered Design</a:t>
            </a:r>
          </a:p>
          <a:p>
            <a:pPr marL="171450" indent="-171450">
              <a:buFont typeface="Arial" panose="020B0604020202020204" pitchFamily="34" charset="0"/>
              <a:buChar char="•"/>
            </a:pPr>
            <a:r>
              <a:rPr lang="en-US"/>
              <a:t>Review the elements of the balanced breakthrough model</a:t>
            </a:r>
          </a:p>
          <a:p>
            <a:pPr marL="628650" lvl="1" indent="-171450">
              <a:buFont typeface="Arial" panose="020B0604020202020204" pitchFamily="34" charset="0"/>
              <a:buChar char="•"/>
            </a:pPr>
            <a:r>
              <a:rPr lang="en-US"/>
              <a:t>What’s desirable from a human (user) perspective?</a:t>
            </a:r>
          </a:p>
          <a:p>
            <a:pPr marL="628650" lvl="1" indent="-171450">
              <a:buFont typeface="Arial" panose="020B0604020202020204" pitchFamily="34" charset="0"/>
              <a:buChar char="•"/>
            </a:pPr>
            <a:r>
              <a:rPr lang="en-US"/>
              <a:t>What’s feasible from a capability perspective?</a:t>
            </a:r>
          </a:p>
          <a:p>
            <a:pPr marL="628650" lvl="1" indent="-171450">
              <a:buFont typeface="Arial" panose="020B0604020202020204" pitchFamily="34" charset="0"/>
              <a:buChar char="•"/>
            </a:pPr>
            <a:r>
              <a:rPr lang="en-US"/>
              <a:t>What’s viable from a business perspective?</a:t>
            </a:r>
          </a:p>
        </p:txBody>
      </p:sp>
      <p:sp>
        <p:nvSpPr>
          <p:cNvPr id="4" name="Slide Number Placeholder 3"/>
          <p:cNvSpPr>
            <a:spLocks noGrp="1"/>
          </p:cNvSpPr>
          <p:nvPr>
            <p:ph type="sldNum" sz="quarter" idx="5"/>
          </p:nvPr>
        </p:nvSpPr>
        <p:spPr/>
        <p:txBody>
          <a:bodyPr/>
          <a:lstStyle/>
          <a:p>
            <a:fld id="{16D85358-D601-7D46-9F3D-398F8A79E014}" type="slidenum">
              <a:rPr lang="en-US" smtClean="0"/>
              <a:t>54</a:t>
            </a:fld>
            <a:endParaRPr lang="en-US"/>
          </a:p>
        </p:txBody>
      </p:sp>
    </p:spTree>
    <p:extLst>
      <p:ext uri="{BB962C8B-B14F-4D97-AF65-F5344CB8AC3E}">
        <p14:creationId xmlns:p14="http://schemas.microsoft.com/office/powerpoint/2010/main" val="10146536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Human-Centered Design</a:t>
            </a:r>
          </a:p>
          <a:p>
            <a:pPr marL="171450" indent="-171450">
              <a:buFont typeface="Arial" panose="020B0604020202020204" pitchFamily="34" charset="0"/>
              <a:buChar char="•"/>
            </a:pPr>
            <a:r>
              <a:rPr lang="en-US"/>
              <a:t>Ask: Why do you think Albert Einstein said this?</a:t>
            </a:r>
          </a:p>
        </p:txBody>
      </p:sp>
      <p:sp>
        <p:nvSpPr>
          <p:cNvPr id="4" name="Slide Number Placeholder 3"/>
          <p:cNvSpPr>
            <a:spLocks noGrp="1"/>
          </p:cNvSpPr>
          <p:nvPr>
            <p:ph type="sldNum" sz="quarter" idx="5"/>
          </p:nvPr>
        </p:nvSpPr>
        <p:spPr/>
        <p:txBody>
          <a:bodyPr/>
          <a:lstStyle/>
          <a:p>
            <a:fld id="{16D85358-D601-7D46-9F3D-398F8A79E014}" type="slidenum">
              <a:rPr lang="en-US" smtClean="0"/>
              <a:t>55</a:t>
            </a:fld>
            <a:endParaRPr lang="en-US"/>
          </a:p>
        </p:txBody>
      </p:sp>
    </p:spTree>
    <p:extLst>
      <p:ext uri="{BB962C8B-B14F-4D97-AF65-F5344CB8AC3E}">
        <p14:creationId xmlns:p14="http://schemas.microsoft.com/office/powerpoint/2010/main" val="1304867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Human-Centered Design</a:t>
            </a:r>
          </a:p>
          <a:p>
            <a:pPr marL="171450" indent="-171450">
              <a:buFont typeface="Arial" panose="020B0604020202020204" pitchFamily="34" charset="0"/>
              <a:buChar char="•"/>
            </a:pPr>
            <a:r>
              <a:rPr lang="en-US"/>
              <a:t>Follow the instructions on the slide to begin the activity </a:t>
            </a:r>
          </a:p>
          <a:p>
            <a:pPr marL="171450" indent="-171450">
              <a:buFont typeface="Arial" panose="020B0604020202020204" pitchFamily="34" charset="0"/>
              <a:buChar char="•"/>
            </a:pPr>
            <a:r>
              <a:rPr lang="en-US"/>
              <a:t>Once students have completed their independent drawing or writing, begin sharing as follows:</a:t>
            </a:r>
          </a:p>
          <a:p>
            <a:pPr marL="628650" lvl="1" indent="-171450">
              <a:buFont typeface="Arial" panose="020B0604020202020204" pitchFamily="34" charset="0"/>
              <a:buChar char="•"/>
            </a:pPr>
            <a:r>
              <a:rPr lang="en-US"/>
              <a:t>2 – Students share with a partner </a:t>
            </a:r>
          </a:p>
          <a:p>
            <a:pPr marL="628650" lvl="1" indent="-171450">
              <a:buFont typeface="Arial" panose="020B0604020202020204" pitchFamily="34" charset="0"/>
              <a:buChar char="•"/>
            </a:pPr>
            <a:r>
              <a:rPr lang="en-US"/>
              <a:t>4 – Partners share with another set of partners </a:t>
            </a:r>
          </a:p>
          <a:p>
            <a:pPr marL="628650" lvl="1" indent="-171450">
              <a:buFont typeface="Arial" panose="020B0604020202020204" pitchFamily="34" charset="0"/>
              <a:buChar char="•"/>
            </a:pPr>
            <a:r>
              <a:rPr lang="en-US"/>
              <a:t>All – Students share in a full group discussion</a:t>
            </a:r>
          </a:p>
        </p:txBody>
      </p:sp>
      <p:sp>
        <p:nvSpPr>
          <p:cNvPr id="4" name="Slide Number Placeholder 3"/>
          <p:cNvSpPr>
            <a:spLocks noGrp="1"/>
          </p:cNvSpPr>
          <p:nvPr>
            <p:ph type="sldNum" sz="quarter" idx="5"/>
          </p:nvPr>
        </p:nvSpPr>
        <p:spPr/>
        <p:txBody>
          <a:bodyPr/>
          <a:lstStyle/>
          <a:p>
            <a:fld id="{16D85358-D601-7D46-9F3D-398F8A79E014}" type="slidenum">
              <a:rPr lang="en-US" smtClean="0"/>
              <a:t>56</a:t>
            </a:fld>
            <a:endParaRPr lang="en-US"/>
          </a:p>
        </p:txBody>
      </p:sp>
    </p:spTree>
    <p:extLst>
      <p:ext uri="{BB962C8B-B14F-4D97-AF65-F5344CB8AC3E}">
        <p14:creationId xmlns:p14="http://schemas.microsoft.com/office/powerpoint/2010/main" val="23555529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Human-Centered Design</a:t>
            </a:r>
          </a:p>
          <a:p>
            <a:pPr marL="171450" indent="-171450">
              <a:buFont typeface="Arial" panose="020B0604020202020204" pitchFamily="34" charset="0"/>
              <a:buChar char="•"/>
            </a:pPr>
            <a:r>
              <a:rPr lang="en-US"/>
              <a:t>Follow the instructions on the slide to begin the activity </a:t>
            </a:r>
          </a:p>
          <a:p>
            <a:pPr marL="171450" indent="-171450">
              <a:buFont typeface="Arial" panose="020B0604020202020204" pitchFamily="34" charset="0"/>
              <a:buChar char="•"/>
            </a:pPr>
            <a:r>
              <a:rPr lang="en-US"/>
              <a:t>Once students have completed their independent drawing or writing, begin sharing as follows:</a:t>
            </a:r>
          </a:p>
          <a:p>
            <a:pPr marL="628650" lvl="1" indent="-171450">
              <a:buFont typeface="Arial" panose="020B0604020202020204" pitchFamily="34" charset="0"/>
              <a:buChar char="•"/>
            </a:pPr>
            <a:r>
              <a:rPr lang="en-US"/>
              <a:t>2 – Students share with a partner </a:t>
            </a:r>
          </a:p>
          <a:p>
            <a:pPr marL="628650" lvl="1" indent="-171450">
              <a:buFont typeface="Arial" panose="020B0604020202020204" pitchFamily="34" charset="0"/>
              <a:buChar char="•"/>
            </a:pPr>
            <a:r>
              <a:rPr lang="en-US"/>
              <a:t>4 – Partners share with another set of partners </a:t>
            </a:r>
          </a:p>
          <a:p>
            <a:pPr marL="628650" lvl="1" indent="-171450">
              <a:buFont typeface="Arial" panose="020B0604020202020204" pitchFamily="34" charset="0"/>
              <a:buChar char="•"/>
            </a:pPr>
            <a:r>
              <a:rPr lang="en-US"/>
              <a:t>All – Students share in a full group discussion</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57</a:t>
            </a:fld>
            <a:endParaRPr lang="en-US"/>
          </a:p>
        </p:txBody>
      </p:sp>
    </p:spTree>
    <p:extLst>
      <p:ext uri="{BB962C8B-B14F-4D97-AF65-F5344CB8AC3E}">
        <p14:creationId xmlns:p14="http://schemas.microsoft.com/office/powerpoint/2010/main" val="67705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a:t>Defining Group Norms (30 min)</a:t>
            </a:r>
          </a:p>
          <a:p>
            <a:pPr marL="171450" indent="-171450">
              <a:buFont typeface="Arial" panose="020B0604020202020204" pitchFamily="34" charset="0"/>
              <a:buChar char="•"/>
            </a:pPr>
            <a:r>
              <a:rPr lang="en-US"/>
              <a:t>Review the norms and invite students to guess which company they belong to. </a:t>
            </a:r>
          </a:p>
          <a:p>
            <a:pPr marL="171450" indent="-171450">
              <a:buFont typeface="Arial" panose="020B0604020202020204" pitchFamily="34" charset="0"/>
              <a:buChar char="•"/>
            </a:pPr>
            <a:r>
              <a:rPr lang="en-US"/>
              <a:t>Answer: Coca-Cola</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7</a:t>
            </a:fld>
            <a:endParaRPr lang="en-US"/>
          </a:p>
        </p:txBody>
      </p:sp>
    </p:spTree>
    <p:extLst>
      <p:ext uri="{BB962C8B-B14F-4D97-AF65-F5344CB8AC3E}">
        <p14:creationId xmlns:p14="http://schemas.microsoft.com/office/powerpoint/2010/main" val="1150817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Human-Centered Design</a:t>
            </a:r>
            <a:endParaRPr lang="en-US"/>
          </a:p>
          <a:p>
            <a:pPr marL="171450" indent="-171450">
              <a:buFont typeface="Arial" panose="020B0604020202020204" pitchFamily="34" charset="0"/>
              <a:buChar char="•"/>
            </a:pPr>
            <a:r>
              <a:rPr lang="en-US"/>
              <a:t>Explain that spotting the difference between a business frame and a problem frame matters. </a:t>
            </a:r>
          </a:p>
        </p:txBody>
      </p:sp>
      <p:sp>
        <p:nvSpPr>
          <p:cNvPr id="4" name="Slide Number Placeholder 3"/>
          <p:cNvSpPr>
            <a:spLocks noGrp="1"/>
          </p:cNvSpPr>
          <p:nvPr>
            <p:ph type="sldNum" sz="quarter" idx="5"/>
          </p:nvPr>
        </p:nvSpPr>
        <p:spPr/>
        <p:txBody>
          <a:bodyPr/>
          <a:lstStyle/>
          <a:p>
            <a:fld id="{16D85358-D601-7D46-9F3D-398F8A79E014}" type="slidenum">
              <a:rPr lang="en-US" smtClean="0"/>
              <a:t>58</a:t>
            </a:fld>
            <a:endParaRPr lang="en-US"/>
          </a:p>
        </p:txBody>
      </p:sp>
    </p:spTree>
    <p:extLst>
      <p:ext uri="{BB962C8B-B14F-4D97-AF65-F5344CB8AC3E}">
        <p14:creationId xmlns:p14="http://schemas.microsoft.com/office/powerpoint/2010/main" val="39324188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BC564-5AF8-2F1C-8FBF-5CA9F3E55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0359DA-B66E-DC38-2733-6AC6D441D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B56A7-4B89-1116-88D5-C66EAC726E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Human-Centered Design</a:t>
            </a:r>
            <a:endParaRPr lang="en-US"/>
          </a:p>
          <a:p>
            <a:pPr marL="171450" indent="-171450">
              <a:buFont typeface="Arial" panose="020B0604020202020204" pitchFamily="34" charset="0"/>
              <a:buChar char="•"/>
            </a:pPr>
            <a:r>
              <a:rPr lang="en-US"/>
              <a:t>Framing should be a discussion with your project team. </a:t>
            </a:r>
          </a:p>
          <a:p>
            <a:pPr marL="171450" indent="-171450">
              <a:buFont typeface="Arial" panose="020B0604020202020204" pitchFamily="34" charset="0"/>
              <a:buChar char="•"/>
            </a:pPr>
            <a:r>
              <a:rPr lang="en-US"/>
              <a:t>Your problem frame can be refined or iterated on. </a:t>
            </a:r>
          </a:p>
          <a:p>
            <a:pPr marL="171450" indent="-171450">
              <a:buFont typeface="Arial" panose="020B0604020202020204" pitchFamily="34" charset="0"/>
              <a:buChar char="•"/>
            </a:pPr>
            <a:r>
              <a:rPr lang="en-US"/>
              <a:t>Ultimately, you and your team should find consensus and move forward with one frame.</a:t>
            </a:r>
          </a:p>
          <a:p>
            <a:pPr marL="171450" indent="-171450">
              <a:buFont typeface="Arial" panose="020B0604020202020204" pitchFamily="34" charset="0"/>
              <a:buChar char="•"/>
            </a:pPr>
            <a:r>
              <a:rPr lang="en-US"/>
              <a:t>Invite students to use the Framing worksheet to complete the activity. </a:t>
            </a:r>
          </a:p>
          <a:p>
            <a:endParaRPr lang="en-US"/>
          </a:p>
        </p:txBody>
      </p:sp>
      <p:sp>
        <p:nvSpPr>
          <p:cNvPr id="4" name="Slide Number Placeholder 3">
            <a:extLst>
              <a:ext uri="{FF2B5EF4-FFF2-40B4-BE49-F238E27FC236}">
                <a16:creationId xmlns:a16="http://schemas.microsoft.com/office/drawing/2014/main" id="{93FB754F-0AC5-1D20-C5A0-3F26A4A8E3C4}"/>
              </a:ext>
            </a:extLst>
          </p:cNvPr>
          <p:cNvSpPr>
            <a:spLocks noGrp="1"/>
          </p:cNvSpPr>
          <p:nvPr>
            <p:ph type="sldNum" sz="quarter" idx="5"/>
          </p:nvPr>
        </p:nvSpPr>
        <p:spPr/>
        <p:txBody>
          <a:bodyPr/>
          <a:lstStyle/>
          <a:p>
            <a:fld id="{16D85358-D601-7D46-9F3D-398F8A79E014}" type="slidenum">
              <a:rPr lang="en-US" smtClean="0"/>
              <a:t>59</a:t>
            </a:fld>
            <a:endParaRPr lang="en-US"/>
          </a:p>
        </p:txBody>
      </p:sp>
    </p:spTree>
    <p:extLst>
      <p:ext uri="{BB962C8B-B14F-4D97-AF65-F5344CB8AC3E}">
        <p14:creationId xmlns:p14="http://schemas.microsoft.com/office/powerpoint/2010/main" val="894981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Human-Centered Design</a:t>
            </a:r>
            <a:endParaRPr lang="en-US"/>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60</a:t>
            </a:fld>
            <a:endParaRPr lang="en-US"/>
          </a:p>
        </p:txBody>
      </p:sp>
    </p:spTree>
    <p:extLst>
      <p:ext uri="{BB962C8B-B14F-4D97-AF65-F5344CB8AC3E}">
        <p14:creationId xmlns:p14="http://schemas.microsoft.com/office/powerpoint/2010/main" val="39002611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01E30-B26A-A858-E180-EF5FA7FC03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73D0C-79EE-F1B7-7C2E-7A74CDB16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56FCFF-12F0-50E3-4CFD-AC122FD183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Human-Centered Design</a:t>
            </a:r>
            <a:endParaRPr lang="en-US"/>
          </a:p>
          <a:p>
            <a:endParaRPr lang="en-US"/>
          </a:p>
        </p:txBody>
      </p:sp>
      <p:sp>
        <p:nvSpPr>
          <p:cNvPr id="4" name="Slide Number Placeholder 3">
            <a:extLst>
              <a:ext uri="{FF2B5EF4-FFF2-40B4-BE49-F238E27FC236}">
                <a16:creationId xmlns:a16="http://schemas.microsoft.com/office/drawing/2014/main" id="{EF2DC0F8-A84C-0B29-8BCB-DBC07F405226}"/>
              </a:ext>
            </a:extLst>
          </p:cNvPr>
          <p:cNvSpPr>
            <a:spLocks noGrp="1"/>
          </p:cNvSpPr>
          <p:nvPr>
            <p:ph type="sldNum" sz="quarter" idx="5"/>
          </p:nvPr>
        </p:nvSpPr>
        <p:spPr/>
        <p:txBody>
          <a:bodyPr/>
          <a:lstStyle/>
          <a:p>
            <a:fld id="{16D85358-D601-7D46-9F3D-398F8A79E014}" type="slidenum">
              <a:rPr lang="en-US" smtClean="0"/>
              <a:t>61</a:t>
            </a:fld>
            <a:endParaRPr lang="en-US"/>
          </a:p>
        </p:txBody>
      </p:sp>
    </p:spTree>
    <p:extLst>
      <p:ext uri="{BB962C8B-B14F-4D97-AF65-F5344CB8AC3E}">
        <p14:creationId xmlns:p14="http://schemas.microsoft.com/office/powerpoint/2010/main" val="1608854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90409-2010-B74D-94A7-C0A4F3AEC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A1ED4F-81F1-E0CA-E8C2-56EB201D99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45E2F-B1A2-ACD3-F434-7A3F5E245448}"/>
              </a:ext>
            </a:extLst>
          </p:cNvPr>
          <p:cNvSpPr>
            <a:spLocks noGrp="1"/>
          </p:cNvSpPr>
          <p:nvPr>
            <p:ph type="body" idx="1"/>
          </p:nvPr>
        </p:nvSpPr>
        <p:spPr/>
        <p:txBody>
          <a:bodyPr/>
          <a:lstStyle/>
          <a:p>
            <a:r>
              <a:rPr lang="en-CA" b="1"/>
              <a:t>Defining Group Norms (30 min)</a:t>
            </a:r>
          </a:p>
          <a:p>
            <a:pPr marL="171450" indent="-171450">
              <a:buFont typeface="Arial" panose="020B0604020202020204" pitchFamily="34" charset="0"/>
              <a:buChar char="•"/>
            </a:pPr>
            <a:r>
              <a:rPr lang="en-US"/>
              <a:t>Review the norms and invite students to guess which company they belong to. </a:t>
            </a:r>
          </a:p>
          <a:p>
            <a:pPr marL="171450" indent="-171450">
              <a:buFont typeface="Arial" panose="020B0604020202020204" pitchFamily="34" charset="0"/>
              <a:buChar char="•"/>
            </a:pPr>
            <a:r>
              <a:rPr lang="en-US"/>
              <a:t>Answer: Facebook</a:t>
            </a:r>
          </a:p>
          <a:p>
            <a:endParaRPr lang="en-US"/>
          </a:p>
        </p:txBody>
      </p:sp>
      <p:sp>
        <p:nvSpPr>
          <p:cNvPr id="4" name="Slide Number Placeholder 3">
            <a:extLst>
              <a:ext uri="{FF2B5EF4-FFF2-40B4-BE49-F238E27FC236}">
                <a16:creationId xmlns:a16="http://schemas.microsoft.com/office/drawing/2014/main" id="{546116DD-B7F5-6AB9-3495-F0568CE914FA}"/>
              </a:ext>
            </a:extLst>
          </p:cNvPr>
          <p:cNvSpPr>
            <a:spLocks noGrp="1"/>
          </p:cNvSpPr>
          <p:nvPr>
            <p:ph type="sldNum" sz="quarter" idx="5"/>
          </p:nvPr>
        </p:nvSpPr>
        <p:spPr/>
        <p:txBody>
          <a:bodyPr/>
          <a:lstStyle/>
          <a:p>
            <a:fld id="{16D85358-D601-7D46-9F3D-398F8A79E014}" type="slidenum">
              <a:rPr lang="en-US" smtClean="0"/>
              <a:t>8</a:t>
            </a:fld>
            <a:endParaRPr lang="en-US"/>
          </a:p>
        </p:txBody>
      </p:sp>
    </p:spTree>
    <p:extLst>
      <p:ext uri="{BB962C8B-B14F-4D97-AF65-F5344CB8AC3E}">
        <p14:creationId xmlns:p14="http://schemas.microsoft.com/office/powerpoint/2010/main" val="2927608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F7021-1C39-20D1-A089-3C3E1FE4C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B48161-270D-6968-BA6F-422097F764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FBA7D-291D-7BD3-CF42-253C27A81C01}"/>
              </a:ext>
            </a:extLst>
          </p:cNvPr>
          <p:cNvSpPr>
            <a:spLocks noGrp="1"/>
          </p:cNvSpPr>
          <p:nvPr>
            <p:ph type="body" idx="1"/>
          </p:nvPr>
        </p:nvSpPr>
        <p:spPr/>
        <p:txBody>
          <a:bodyPr/>
          <a:lstStyle/>
          <a:p>
            <a:r>
              <a:rPr lang="en-CA" b="1"/>
              <a:t>Defining Group Norms (30 min)</a:t>
            </a:r>
          </a:p>
          <a:p>
            <a:pPr marL="171450" indent="-171450">
              <a:buFont typeface="Arial" panose="020B0604020202020204" pitchFamily="34" charset="0"/>
              <a:buChar char="•"/>
            </a:pPr>
            <a:r>
              <a:rPr lang="en-US"/>
              <a:t>Review the norms and invite students to guess which company they belong to. </a:t>
            </a:r>
          </a:p>
          <a:p>
            <a:pPr marL="171450" indent="-171450">
              <a:buFont typeface="Arial" panose="020B0604020202020204" pitchFamily="34" charset="0"/>
              <a:buChar char="•"/>
            </a:pPr>
            <a:r>
              <a:rPr lang="en-US"/>
              <a:t>Answer: Google</a:t>
            </a:r>
          </a:p>
          <a:p>
            <a:endParaRPr lang="en-US"/>
          </a:p>
        </p:txBody>
      </p:sp>
      <p:sp>
        <p:nvSpPr>
          <p:cNvPr id="4" name="Slide Number Placeholder 3">
            <a:extLst>
              <a:ext uri="{FF2B5EF4-FFF2-40B4-BE49-F238E27FC236}">
                <a16:creationId xmlns:a16="http://schemas.microsoft.com/office/drawing/2014/main" id="{78264791-FD37-4038-57E5-3C7AF0D80FE2}"/>
              </a:ext>
            </a:extLst>
          </p:cNvPr>
          <p:cNvSpPr>
            <a:spLocks noGrp="1"/>
          </p:cNvSpPr>
          <p:nvPr>
            <p:ph type="sldNum" sz="quarter" idx="5"/>
          </p:nvPr>
        </p:nvSpPr>
        <p:spPr/>
        <p:txBody>
          <a:bodyPr/>
          <a:lstStyle/>
          <a:p>
            <a:fld id="{16D85358-D601-7D46-9F3D-398F8A79E014}" type="slidenum">
              <a:rPr lang="en-US" smtClean="0"/>
              <a:t>9</a:t>
            </a:fld>
            <a:endParaRPr lang="en-US"/>
          </a:p>
        </p:txBody>
      </p:sp>
    </p:spTree>
    <p:extLst>
      <p:ext uri="{BB962C8B-B14F-4D97-AF65-F5344CB8AC3E}">
        <p14:creationId xmlns:p14="http://schemas.microsoft.com/office/powerpoint/2010/main" val="361600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32C47-FBAF-06C6-58A7-2BEDE2A7C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EA011-62B2-A674-AE78-AFEFC8665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8CD4D-D6A2-B4E6-169C-DEEE65E3D3DE}"/>
              </a:ext>
            </a:extLst>
          </p:cNvPr>
          <p:cNvSpPr>
            <a:spLocks noGrp="1"/>
          </p:cNvSpPr>
          <p:nvPr>
            <p:ph type="body" idx="1"/>
          </p:nvPr>
        </p:nvSpPr>
        <p:spPr/>
        <p:txBody>
          <a:bodyPr/>
          <a:lstStyle/>
          <a:p>
            <a:r>
              <a:rPr lang="en-CA" b="1"/>
              <a:t>Defining Group Norms (30 min)</a:t>
            </a:r>
          </a:p>
          <a:p>
            <a:pPr marL="171450" indent="-171450">
              <a:buFont typeface="Arial" panose="020B0604020202020204" pitchFamily="34" charset="0"/>
              <a:buChar char="•"/>
            </a:pPr>
            <a:r>
              <a:rPr lang="en-US"/>
              <a:t>Review the norms and invite students to guess which company they belong to. </a:t>
            </a:r>
          </a:p>
          <a:p>
            <a:pPr marL="171450" indent="-171450">
              <a:buFont typeface="Arial" panose="020B0604020202020204" pitchFamily="34" charset="0"/>
              <a:buChar char="•"/>
            </a:pPr>
            <a:r>
              <a:rPr lang="en-US"/>
              <a:t>Answer: Junior Achievement </a:t>
            </a:r>
          </a:p>
          <a:p>
            <a:endParaRPr lang="en-US"/>
          </a:p>
        </p:txBody>
      </p:sp>
      <p:sp>
        <p:nvSpPr>
          <p:cNvPr id="4" name="Slide Number Placeholder 3">
            <a:extLst>
              <a:ext uri="{FF2B5EF4-FFF2-40B4-BE49-F238E27FC236}">
                <a16:creationId xmlns:a16="http://schemas.microsoft.com/office/drawing/2014/main" id="{FCA55281-535B-A04F-DE0A-C565F5A02E34}"/>
              </a:ext>
            </a:extLst>
          </p:cNvPr>
          <p:cNvSpPr>
            <a:spLocks noGrp="1"/>
          </p:cNvSpPr>
          <p:nvPr>
            <p:ph type="sldNum" sz="quarter" idx="5"/>
          </p:nvPr>
        </p:nvSpPr>
        <p:spPr/>
        <p:txBody>
          <a:bodyPr/>
          <a:lstStyle/>
          <a:p>
            <a:fld id="{16D85358-D601-7D46-9F3D-398F8A79E014}" type="slidenum">
              <a:rPr lang="en-US" smtClean="0"/>
              <a:t>10</a:t>
            </a:fld>
            <a:endParaRPr lang="en-US"/>
          </a:p>
        </p:txBody>
      </p:sp>
    </p:spTree>
    <p:extLst>
      <p:ext uri="{BB962C8B-B14F-4D97-AF65-F5344CB8AC3E}">
        <p14:creationId xmlns:p14="http://schemas.microsoft.com/office/powerpoint/2010/main" val="2737074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4E56-A9CB-FB02-8C30-B8EB6B9CD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DA03E-226A-E73E-876E-83FC852D1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C31854-0019-C030-A024-F65E466E6879}"/>
              </a:ext>
            </a:extLst>
          </p:cNvPr>
          <p:cNvSpPr>
            <a:spLocks noGrp="1"/>
          </p:cNvSpPr>
          <p:nvPr>
            <p:ph type="body" idx="1"/>
          </p:nvPr>
        </p:nvSpPr>
        <p:spPr/>
        <p:txBody>
          <a:bodyPr/>
          <a:lstStyle/>
          <a:p>
            <a:r>
              <a:rPr lang="en-CA" b="1"/>
              <a:t>Defining Group Norms (30 min)</a:t>
            </a:r>
          </a:p>
          <a:p>
            <a:pPr marL="171450" indent="-171450">
              <a:buFont typeface="Arial" panose="020B0604020202020204" pitchFamily="34" charset="0"/>
              <a:buChar char="•"/>
            </a:pPr>
            <a:r>
              <a:rPr lang="en-US"/>
              <a:t>Use the prompts on the slide to generate a discussion about norms.</a:t>
            </a:r>
          </a:p>
          <a:p>
            <a:endParaRPr lang="en-US"/>
          </a:p>
        </p:txBody>
      </p:sp>
      <p:sp>
        <p:nvSpPr>
          <p:cNvPr id="4" name="Slide Number Placeholder 3">
            <a:extLst>
              <a:ext uri="{FF2B5EF4-FFF2-40B4-BE49-F238E27FC236}">
                <a16:creationId xmlns:a16="http://schemas.microsoft.com/office/drawing/2014/main" id="{7CD2A721-FD48-7CDE-FDD3-0D873872A64F}"/>
              </a:ext>
            </a:extLst>
          </p:cNvPr>
          <p:cNvSpPr>
            <a:spLocks noGrp="1"/>
          </p:cNvSpPr>
          <p:nvPr>
            <p:ph type="sldNum" sz="quarter" idx="5"/>
          </p:nvPr>
        </p:nvSpPr>
        <p:spPr/>
        <p:txBody>
          <a:bodyPr/>
          <a:lstStyle/>
          <a:p>
            <a:fld id="{16D85358-D601-7D46-9F3D-398F8A79E014}" type="slidenum">
              <a:rPr lang="en-US" smtClean="0"/>
              <a:t>11</a:t>
            </a:fld>
            <a:endParaRPr lang="en-US"/>
          </a:p>
        </p:txBody>
      </p:sp>
    </p:spTree>
    <p:extLst>
      <p:ext uri="{BB962C8B-B14F-4D97-AF65-F5344CB8AC3E}">
        <p14:creationId xmlns:p14="http://schemas.microsoft.com/office/powerpoint/2010/main" val="682021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285F74"/>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4" name="Title 10">
            <a:extLst>
              <a:ext uri="{FF2B5EF4-FFF2-40B4-BE49-F238E27FC236}">
                <a16:creationId xmlns:a16="http://schemas.microsoft.com/office/drawing/2014/main" id="{49A8F688-ABE2-054B-9EE6-AAB2E2ABBDCC}"/>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
        <p:nvSpPr>
          <p:cNvPr id="5" name="Text Placeholder 12">
            <a:extLst>
              <a:ext uri="{FF2B5EF4-FFF2-40B4-BE49-F238E27FC236}">
                <a16:creationId xmlns:a16="http://schemas.microsoft.com/office/drawing/2014/main" id="{3E702300-2594-1644-AC79-9839139BBFD7}"/>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Tree>
    <p:extLst>
      <p:ext uri="{BB962C8B-B14F-4D97-AF65-F5344CB8AC3E}">
        <p14:creationId xmlns:p14="http://schemas.microsoft.com/office/powerpoint/2010/main" val="313957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
        <p:nvSpPr>
          <p:cNvPr id="11" name="Text Placeholder 12">
            <a:extLst>
              <a:ext uri="{FF2B5EF4-FFF2-40B4-BE49-F238E27FC236}">
                <a16:creationId xmlns:a16="http://schemas.microsoft.com/office/drawing/2014/main" id="{37490AB7-3679-0C9A-994B-55BDB0BC6BE3}"/>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A6576D48-A798-7969-B577-62BA4963A57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10011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8D208BFE-CDD0-CE01-1EBC-4DCCDC4674A0}"/>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B943D214-9729-1A9C-ECA5-3EEB7E035581}"/>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454869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
        <p:nvSpPr>
          <p:cNvPr id="11" name="Text Placeholder 12">
            <a:extLst>
              <a:ext uri="{FF2B5EF4-FFF2-40B4-BE49-F238E27FC236}">
                <a16:creationId xmlns:a16="http://schemas.microsoft.com/office/drawing/2014/main" id="{88B6F37E-35E0-8810-3F1D-92237B4A636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768EE3E6-E0CA-07FE-35F3-E8797FEBF61B}"/>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1760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3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8B22BC52-3518-70E8-32AD-DB4AA1CFE1C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39BA2CBB-3015-C37C-E8D2-D55554E9218C}"/>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4255626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4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36D90E75-0AF9-24B6-624B-56257C74489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FD192B4A-1ABB-5166-B8F2-F13FD3F0A650}"/>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1F1EE5AB-600B-2F52-21C2-E568D0B1076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1530676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A734D38A-EAE0-BA42-A326-FAB56B5347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9E8A499D-4F6C-AEB3-986F-79D0780DCB21}"/>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7966AF4A-EFF2-A26A-22EF-6C7F49AE897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61100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F06AF4E3-B8F1-07D1-168D-3153AA41F05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36CE66C1-D76A-182B-8BFD-FD5731E1D3DD}"/>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8" name="Graphic 7">
            <a:extLst>
              <a:ext uri="{FF2B5EF4-FFF2-40B4-BE49-F238E27FC236}">
                <a16:creationId xmlns:a16="http://schemas.microsoft.com/office/drawing/2014/main" id="{9A770CBC-1DC8-6171-B94B-2884CBA23E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2209755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1BFBFA4D-C84B-E445-8D45-DA568C7253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73F78AF7-865C-2CDB-9008-4BA42278337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4715DBA8-9F9C-BBE2-069C-A997D58744C8}"/>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040616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2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5A36B0D2-076B-6C7B-4992-3B5B0EBC179A}"/>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41C0AB5A-75BE-5E3A-7128-20AD485578B9}"/>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E17C8D75-3B64-F0AD-1E36-31F291E8F2C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903534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2B346D8C-600C-4B43-BAF5-361A3219A5D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63D5B8A1-1F5B-F183-7F63-0EE99DC1E744}"/>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A1888FC-F9DB-9D56-2A3B-1648E920FF6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2911175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663B-897F-36B2-7357-0A717196EE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717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0" name="Text Placeholder 12">
            <a:extLst>
              <a:ext uri="{FF2B5EF4-FFF2-40B4-BE49-F238E27FC236}">
                <a16:creationId xmlns:a16="http://schemas.microsoft.com/office/drawing/2014/main" id="{E63BD2E8-8758-340F-0C88-A88540518AE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F112F5F-9231-0914-12D0-91F366503C5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D906A3E2-F040-965A-5296-D5B6114A817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343385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5_Custom Layout">
    <p:bg>
      <p:bgPr>
        <a:solidFill>
          <a:srgbClr val="285F74"/>
        </a:solidFill>
        <a:effectLst/>
      </p:bgPr>
    </p:bg>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424A63F0-BD65-3741-25BF-37FC453212BF}"/>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pic>
        <p:nvPicPr>
          <p:cNvPr id="4" name="Graphic 3">
            <a:extLst>
              <a:ext uri="{FF2B5EF4-FFF2-40B4-BE49-F238E27FC236}">
                <a16:creationId xmlns:a16="http://schemas.microsoft.com/office/drawing/2014/main" id="{B4843AE7-9F15-240C-1CDA-948CAC6DC04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
        <p:nvSpPr>
          <p:cNvPr id="5" name="Text Placeholder 12">
            <a:extLst>
              <a:ext uri="{FF2B5EF4-FFF2-40B4-BE49-F238E27FC236}">
                <a16:creationId xmlns:a16="http://schemas.microsoft.com/office/drawing/2014/main" id="{C4D84B0C-947B-EB05-0F37-FE42F301492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2131361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bg>
      <p:bgPr>
        <a:solidFill>
          <a:srgbClr val="00A0AF"/>
        </a:solidFill>
        <a:effectLst/>
      </p:bgPr>
    </p:bg>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285DDF97-3412-B39C-9B04-22AAA6A75CC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33E743D7-49EB-0CDF-E35E-E6627B96892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0" name="Graphic 9">
            <a:extLst>
              <a:ext uri="{FF2B5EF4-FFF2-40B4-BE49-F238E27FC236}">
                <a16:creationId xmlns:a16="http://schemas.microsoft.com/office/drawing/2014/main" id="{B4A9BFCD-DC6F-A729-EBED-31BE4F11EAF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236654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rgbClr val="22404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B1F5509F-FD5B-C545-E977-A4BD9430D5A2}"/>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E6AA37B9-0CF3-EB27-2EAC-54954542308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B7EE5915-1D11-98E9-B254-159F1D19BA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9164692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 1">
    <p:bg>
      <p:bgPr>
        <a:solidFill>
          <a:srgbClr val="00763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CE9B64A6-1625-6C96-2F53-92E6ED02E63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D7670AF8-12F8-DCE4-011D-9FAC44539C1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EF4737E8-5427-9414-9B1D-D57E43C93A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640564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28708B"/>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93A04561-1103-432E-9EAF-C4F152B65089}"/>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58D4296A-7CA2-A9B0-B51C-3A238F13295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44A05B32-1186-7747-CD99-4AB74F9EC96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194655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008B9C"/>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EDB5222F-73B5-5B98-9188-3A83F6A8549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8C198C62-A8AF-FAA3-548F-21C78852E25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0CA65ECE-1C2D-7A20-1BC7-E8CB217E8A8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3207222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Custom Layout">
    <p:bg>
      <p:bgPr>
        <a:solidFill>
          <a:srgbClr val="99D9DF"/>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B906BC3-6D2A-1FB0-3033-154DF56134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2540" y="2271498"/>
            <a:ext cx="3374079" cy="4152717"/>
          </a:xfrm>
          <a:prstGeom prst="rect">
            <a:avLst/>
          </a:prstGeom>
        </p:spPr>
      </p:pic>
      <p:sp>
        <p:nvSpPr>
          <p:cNvPr id="5" name="Title 8">
            <a:extLst>
              <a:ext uri="{FF2B5EF4-FFF2-40B4-BE49-F238E27FC236}">
                <a16:creationId xmlns:a16="http://schemas.microsoft.com/office/drawing/2014/main" id="{348D27A5-565B-1D67-63BF-DFA017975155}"/>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09AF7653-5EB6-497B-5869-1D5120CBA783}"/>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108410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rgbClr val="8FC440"/>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81F89483-5940-ADE0-61FD-6D7DD91C40D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BB2EF260-ACF1-9137-BEDE-5CFB837C3177}"/>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9610F41B-58EC-39F9-4FE8-66A80333BC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7938490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7346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00A0AF"/>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DB46E251-E0DB-149F-49A3-A4684297942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985300FD-0582-590B-94B2-72A10E888E18}"/>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9397955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9_Custom Layou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970D9F-35B9-7BEC-30C5-B4B6110141EA}"/>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77240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0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1FC03-BAE8-08F8-C03C-D7069F68E35D}"/>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014468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2837168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7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0211E-2822-F6E4-9E47-8530169BBCF3}"/>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2511088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_Custom Layout">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F7D-3941-12DC-810F-C3DB800628DC}"/>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9161420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B342B9-65A1-2083-915F-DF26F9E20E09}"/>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1E6F3F-CC5A-17A2-AB27-2533E9676D68}"/>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C00F4D4D-234C-DC96-E45D-A35FF93EC2B5}"/>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3CC16D69-EAED-6E9D-70A8-6FD8E949DD7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5889374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4588DF-DD4D-296E-96AB-7D517E33A548}"/>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F0C53CEF-35DC-6A4A-11C9-A55FD77F09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F6ED634F-7A6F-0AC6-A4A3-56AD113C10D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E388729D-D91D-E69F-98C1-F3C79F7A0C7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4269989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E7D934-1618-9801-03A7-4A110FB8EA52}"/>
              </a:ext>
            </a:extLst>
          </p:cNvPr>
          <p:cNvSpPr/>
          <p:nvPr userDrawn="1"/>
        </p:nvSpPr>
        <p:spPr>
          <a:xfrm>
            <a:off x="0" y="2"/>
            <a:ext cx="12192000"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6FF4003-049E-5A04-C140-B77410C89FA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D74C888C-8BD2-6411-3A89-C8BF49B09D11}"/>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1AB92089-88D7-430E-BB38-7DDABB20C5E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1814848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6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81B9CB-EB68-69E6-E692-6DA920C2BFDA}"/>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EE09B8-B0BA-DB7B-EAFF-8A561969FA0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0707B934-FFD3-B316-41DB-77161F21FE72}"/>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78F9B069-2707-4187-1827-09471AC7675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6345" y="693864"/>
            <a:ext cx="497491" cy="612297"/>
          </a:xfrm>
          <a:prstGeom prst="rect">
            <a:avLst/>
          </a:prstGeom>
        </p:spPr>
      </p:pic>
    </p:spTree>
    <p:extLst>
      <p:ext uri="{BB962C8B-B14F-4D97-AF65-F5344CB8AC3E}">
        <p14:creationId xmlns:p14="http://schemas.microsoft.com/office/powerpoint/2010/main" val="743653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bg1"/>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2" name="Rectangle 11">
            <a:extLst>
              <a:ext uri="{FF2B5EF4-FFF2-40B4-BE49-F238E27FC236}">
                <a16:creationId xmlns:a16="http://schemas.microsoft.com/office/drawing/2014/main" id="{E7242CD6-04C4-2567-F49F-5126DCB3CEE8}"/>
              </a:ext>
            </a:extLst>
          </p:cNvPr>
          <p:cNvSpPr/>
          <p:nvPr userDrawn="1"/>
        </p:nvSpPr>
        <p:spPr>
          <a:xfrm>
            <a:off x="5504686" y="2"/>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4" name="Title 8">
            <a:extLst>
              <a:ext uri="{FF2B5EF4-FFF2-40B4-BE49-F238E27FC236}">
                <a16:creationId xmlns:a16="http://schemas.microsoft.com/office/drawing/2014/main" id="{69A2698E-9B81-C284-B9BF-7E104E970ACC}"/>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06976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22404D"/>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6509D7F2-2F4F-57F9-E060-B1A34EBA2E14}"/>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F5FD8CB4-4811-AFEC-359E-1EDA61B8130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4910512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8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2353" y="-32677"/>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50"/>
            <a:ext cx="395211" cy="486414"/>
          </a:xfrm>
          <a:prstGeom prst="rect">
            <a:avLst/>
          </a:prstGeom>
        </p:spPr>
      </p:pic>
      <p:sp>
        <p:nvSpPr>
          <p:cNvPr id="8" name="Text Placeholder 12">
            <a:extLst>
              <a:ext uri="{FF2B5EF4-FFF2-40B4-BE49-F238E27FC236}">
                <a16:creationId xmlns:a16="http://schemas.microsoft.com/office/drawing/2014/main" id="{3C6D7603-93E3-4C7E-76CC-D2605E2E1B51}"/>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A80D8C5-48C5-A009-1000-746DA2532B19}"/>
              </a:ext>
            </a:extLst>
          </p:cNvPr>
          <p:cNvSpPr/>
          <p:nvPr userDrawn="1"/>
        </p:nvSpPr>
        <p:spPr>
          <a:xfrm>
            <a:off x="0" y="0"/>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2C27CD4-F690-5014-5264-2F97E2DAF81B}"/>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94514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2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DFBBF0AE-84AE-262E-63B0-27BABEE37615}"/>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2414940-C585-4B1B-903A-39CF55A54468}"/>
              </a:ext>
            </a:extLst>
          </p:cNvPr>
          <p:cNvSpPr/>
          <p:nvPr userDrawn="1"/>
        </p:nvSpPr>
        <p:spPr>
          <a:xfrm>
            <a:off x="5504686" y="2"/>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6F314FB-15C1-1BB2-8061-5A43FE39DCAE}"/>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304504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2" y="6230225"/>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975912C9-A6EC-920B-A06C-5A82D8083D3F}"/>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BA78C20-DFB6-A1A0-674A-4BB1BB0E2D55}"/>
              </a:ext>
            </a:extLst>
          </p:cNvPr>
          <p:cNvSpPr/>
          <p:nvPr userDrawn="1"/>
        </p:nvSpPr>
        <p:spPr>
          <a:xfrm>
            <a:off x="0" y="0"/>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BBF36415-7D3C-3C0B-A482-399EB5D0226E}"/>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21121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C895EB1E-6385-4CB4-3D6E-5BF831886BAF}"/>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273843D9-04BC-0FC4-D570-722DA9911E93}"/>
              </a:ext>
            </a:extLst>
          </p:cNvPr>
          <p:cNvSpPr/>
          <p:nvPr userDrawn="1"/>
        </p:nvSpPr>
        <p:spPr>
          <a:xfrm>
            <a:off x="5504686" y="2"/>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9887C384-34E8-F674-EA6A-5CA2BB72B7A2}"/>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9145409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9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715888"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38667" y="6230225"/>
            <a:ext cx="395211" cy="486414"/>
          </a:xfrm>
          <a:prstGeom prst="rect">
            <a:avLst/>
          </a:prstGeom>
        </p:spPr>
      </p:pic>
      <p:sp>
        <p:nvSpPr>
          <p:cNvPr id="8" name="Text Placeholder 12">
            <a:extLst>
              <a:ext uri="{FF2B5EF4-FFF2-40B4-BE49-F238E27FC236}">
                <a16:creationId xmlns:a16="http://schemas.microsoft.com/office/drawing/2014/main" id="{9C441163-68C0-FE4B-D6D1-9611D8E95589}"/>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8B94111-AB34-BC9B-07DF-76665EE90CE0}"/>
              </a:ext>
            </a:extLst>
          </p:cNvPr>
          <p:cNvSpPr/>
          <p:nvPr userDrawn="1"/>
        </p:nvSpPr>
        <p:spPr>
          <a:xfrm>
            <a:off x="0" y="0"/>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000F7503-EE76-2F57-D80C-96B0DA0B0158}"/>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102615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AE83672A-8A2F-2AC5-1276-B97883B42826}"/>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4CAAFDA8-08CC-93E1-76AD-82149E75BFA5}"/>
              </a:ext>
            </a:extLst>
          </p:cNvPr>
          <p:cNvSpPr/>
          <p:nvPr userDrawn="1"/>
        </p:nvSpPr>
        <p:spPr>
          <a:xfrm>
            <a:off x="5504686" y="2"/>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5643C1F2-F0C7-59BD-955F-63A59D383386}"/>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742316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1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3267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46"/>
            <a:ext cx="395211" cy="486414"/>
          </a:xfrm>
          <a:prstGeom prst="rect">
            <a:avLst/>
          </a:prstGeom>
        </p:spPr>
      </p:pic>
      <p:sp>
        <p:nvSpPr>
          <p:cNvPr id="11" name="Text Placeholder 12">
            <a:extLst>
              <a:ext uri="{FF2B5EF4-FFF2-40B4-BE49-F238E27FC236}">
                <a16:creationId xmlns:a16="http://schemas.microsoft.com/office/drawing/2014/main" id="{61E154DA-5E82-DD10-8840-60E3760D994B}"/>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2" name="Rectangle 11">
            <a:extLst>
              <a:ext uri="{FF2B5EF4-FFF2-40B4-BE49-F238E27FC236}">
                <a16:creationId xmlns:a16="http://schemas.microsoft.com/office/drawing/2014/main" id="{927EC437-D42B-620B-CECC-09E35884FF18}"/>
              </a:ext>
            </a:extLst>
          </p:cNvPr>
          <p:cNvSpPr/>
          <p:nvPr userDrawn="1"/>
        </p:nvSpPr>
        <p:spPr>
          <a:xfrm>
            <a:off x="0" y="0"/>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6" name="Title 8">
            <a:extLst>
              <a:ext uri="{FF2B5EF4-FFF2-40B4-BE49-F238E27FC236}">
                <a16:creationId xmlns:a16="http://schemas.microsoft.com/office/drawing/2014/main" id="{D53B0891-4617-0F4B-C8BF-BD93123DCD87}"/>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9818346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3F3CAE27-71EA-48AB-DF10-D9F55DD4BB68}"/>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6B896A0-C008-4342-DA06-B76690010D93}"/>
              </a:ext>
            </a:extLst>
          </p:cNvPr>
          <p:cNvSpPr/>
          <p:nvPr userDrawn="1"/>
        </p:nvSpPr>
        <p:spPr>
          <a:xfrm>
            <a:off x="5504686" y="2"/>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3EBDE2A-05E6-A0BC-20ED-BACA9DB76140}"/>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693861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2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230225"/>
            <a:ext cx="395211" cy="486414"/>
          </a:xfrm>
          <a:prstGeom prst="rect">
            <a:avLst/>
          </a:prstGeom>
        </p:spPr>
      </p:pic>
      <p:sp>
        <p:nvSpPr>
          <p:cNvPr id="18" name="Text Placeholder 12">
            <a:extLst>
              <a:ext uri="{FF2B5EF4-FFF2-40B4-BE49-F238E27FC236}">
                <a16:creationId xmlns:a16="http://schemas.microsoft.com/office/drawing/2014/main" id="{5FCC12C0-D464-651F-3E29-EFAB98AC4E44}"/>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9" name="Rectangle 18">
            <a:extLst>
              <a:ext uri="{FF2B5EF4-FFF2-40B4-BE49-F238E27FC236}">
                <a16:creationId xmlns:a16="http://schemas.microsoft.com/office/drawing/2014/main" id="{2275CF59-E330-3950-D290-53C59DFA11EE}"/>
              </a:ext>
            </a:extLst>
          </p:cNvPr>
          <p:cNvSpPr/>
          <p:nvPr userDrawn="1"/>
        </p:nvSpPr>
        <p:spPr>
          <a:xfrm>
            <a:off x="0" y="0"/>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20" name="Title 8">
            <a:extLst>
              <a:ext uri="{FF2B5EF4-FFF2-40B4-BE49-F238E27FC236}">
                <a16:creationId xmlns:a16="http://schemas.microsoft.com/office/drawing/2014/main" id="{456E3D6A-E8C1-5276-84E9-1DE2C24B881C}"/>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554585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285F74"/>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C28E7E2-FFC0-7A18-D5D6-D6DB163E72B9}"/>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8" name="Rectangle 7">
            <a:extLst>
              <a:ext uri="{FF2B5EF4-FFF2-40B4-BE49-F238E27FC236}">
                <a16:creationId xmlns:a16="http://schemas.microsoft.com/office/drawing/2014/main" id="{AEB70D64-867F-8C83-05D7-90CD0B49E5D9}"/>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D8FAA974-D91E-D798-018F-170F91810846}"/>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8D1C8BB0-9196-165E-EF6A-53426F103B7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819054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99D9D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F349D823-E3AC-7025-6870-C6A4A4B4B950}"/>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3FF93BB-8726-446C-6B61-ADF8C8A23BF5}"/>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4211560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0AF"/>
        </a:solidFill>
        <a:effectLst/>
      </p:bgPr>
    </p:bg>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ACCDBDAD-CAFE-60FD-747B-C3CA20479CD3}"/>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B1CD2932-DD29-3C81-1322-D0003E7C3871}"/>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8" name="Title 8">
            <a:extLst>
              <a:ext uri="{FF2B5EF4-FFF2-40B4-BE49-F238E27FC236}">
                <a16:creationId xmlns:a16="http://schemas.microsoft.com/office/drawing/2014/main" id="{E84BDBB0-1B94-9B0C-72D8-8B22532428B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C3AAE460-6668-DF2E-A01C-78F0ABE77E9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59100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285F74"/>
        </a:solidFill>
        <a:effectLst/>
      </p:bgPr>
    </p:bg>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FE60DA0D-29CA-CF63-9474-00C8F9AB7D5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0" name="Rectangle 9">
            <a:extLst>
              <a:ext uri="{FF2B5EF4-FFF2-40B4-BE49-F238E27FC236}">
                <a16:creationId xmlns:a16="http://schemas.microsoft.com/office/drawing/2014/main" id="{8F073299-465E-241F-14CD-8E377DA645A5}"/>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F0AFCEF-1419-BAC5-D25C-CF97C62CD8DE}"/>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6" name="Graphic 5">
            <a:extLst>
              <a:ext uri="{FF2B5EF4-FFF2-40B4-BE49-F238E27FC236}">
                <a16:creationId xmlns:a16="http://schemas.microsoft.com/office/drawing/2014/main" id="{E53D6AB6-7430-C747-8928-F34B4FAA43C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2" y="683159"/>
            <a:ext cx="505405" cy="622038"/>
          </a:xfrm>
          <a:prstGeom prst="rect">
            <a:avLst/>
          </a:prstGeom>
        </p:spPr>
      </p:pic>
    </p:spTree>
    <p:extLst>
      <p:ext uri="{BB962C8B-B14F-4D97-AF65-F5344CB8AC3E}">
        <p14:creationId xmlns:p14="http://schemas.microsoft.com/office/powerpoint/2010/main" val="3893778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008B9C"/>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75DBCA35-BE0C-8ED0-3517-DCA869CF49F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A5EB846D-73C8-AB9F-505D-7D0A61227B9A}"/>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369DD91F-6E82-823A-E47B-E74518C9B8C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44677F99-5615-965F-81E9-592E2C626B6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8483413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00A0AF"/>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0E77B758-7CAA-1576-6EF8-E7E4339EA407}"/>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3D034206-101B-60AC-9128-F1179B1838F7}"/>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18BA5573-DEF4-DF20-0641-2BF20859946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2" name="Graphic 11">
            <a:extLst>
              <a:ext uri="{FF2B5EF4-FFF2-40B4-BE49-F238E27FC236}">
                <a16:creationId xmlns:a16="http://schemas.microsoft.com/office/drawing/2014/main" id="{5060DFC1-17FD-9511-0964-2B851D8635B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681638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00C0CA"/>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AEBDA2D6-712C-3970-0D06-BC9F67C74230}"/>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39FD8A43-425C-CD67-4114-AB2E79994F6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93F14C2A-78FA-9E2A-616E-F4B1C81E97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745F0B3D-0401-4765-D11E-F0938B614C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504265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99D9DF"/>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D1797A30-BC3D-0086-766F-B29BE909DA86}"/>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931B45FD-6F02-CBC6-B7F8-0633ED34F1BB}"/>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81507F49-9DF7-022B-62BE-54ABE9413E73}"/>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E0DA3FE1-B193-7965-3D79-9E4A002C900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919890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8FC440"/>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97742CB5-CE98-20BA-DE73-6D3D998E913A}"/>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E10B01BD-29F1-74A4-094F-8598F4A890C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16FC1FC2-7E1C-B468-161A-C6DBE12C0D4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68CEF8AA-657F-22CB-49C7-B9227FA40B9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620533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C73A1-793B-0B79-2CF2-12F129059F0A}"/>
              </a:ext>
            </a:extLst>
          </p:cNvPr>
          <p:cNvPicPr>
            <a:picLocks noChangeAspect="1"/>
          </p:cNvPicPr>
          <p:nvPr userDrawn="1"/>
        </p:nvPicPr>
        <p:blipFill rotWithShape="1">
          <a:blip r:embed="rId2"/>
          <a:srcRect b="20462"/>
          <a:stretch/>
        </p:blipFill>
        <p:spPr>
          <a:xfrm>
            <a:off x="0" y="-788678"/>
            <a:ext cx="12192000" cy="7646678"/>
          </a:xfrm>
          <a:prstGeom prst="rect">
            <a:avLst/>
          </a:prstGeom>
        </p:spPr>
      </p:pic>
      <p:pic>
        <p:nvPicPr>
          <p:cNvPr id="9" name="Graphic 8">
            <a:extLst>
              <a:ext uri="{FF2B5EF4-FFF2-40B4-BE49-F238E27FC236}">
                <a16:creationId xmlns:a16="http://schemas.microsoft.com/office/drawing/2014/main" id="{5BC8B8DB-DEEE-9408-C878-D26E00EFB11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2" name="Text Placeholder 12">
            <a:extLst>
              <a:ext uri="{FF2B5EF4-FFF2-40B4-BE49-F238E27FC236}">
                <a16:creationId xmlns:a16="http://schemas.microsoft.com/office/drawing/2014/main" id="{063784A4-6D58-0950-C05F-925315C83158}"/>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025587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349D72-DDA3-23F3-37AE-176D4F5AFE4F}"/>
              </a:ext>
            </a:extLst>
          </p:cNvPr>
          <p:cNvPicPr>
            <a:picLocks noChangeAspect="1"/>
          </p:cNvPicPr>
          <p:nvPr userDrawn="1"/>
        </p:nvPicPr>
        <p:blipFill rotWithShape="1">
          <a:blip r:embed="rId2"/>
          <a:srcRect t="-1" b="26798"/>
          <a:stretch/>
        </p:blipFill>
        <p:spPr>
          <a:xfrm>
            <a:off x="0" y="-116798"/>
            <a:ext cx="12192000" cy="6974798"/>
          </a:xfrm>
          <a:prstGeom prst="rect">
            <a:avLst/>
          </a:prstGeom>
        </p:spPr>
      </p:pic>
      <p:pic>
        <p:nvPicPr>
          <p:cNvPr id="11" name="Graphic 10">
            <a:extLst>
              <a:ext uri="{FF2B5EF4-FFF2-40B4-BE49-F238E27FC236}">
                <a16:creationId xmlns:a16="http://schemas.microsoft.com/office/drawing/2014/main" id="{F0DAB90C-8FE5-C49C-7DC9-E7DCEEE260F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itle 8">
            <a:extLst>
              <a:ext uri="{FF2B5EF4-FFF2-40B4-BE49-F238E27FC236}">
                <a16:creationId xmlns:a16="http://schemas.microsoft.com/office/drawing/2014/main" id="{2A82030D-989F-848A-CC84-D1D618E8E92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42B0AE13-79A2-5EAE-4654-382C11217FAB}"/>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216117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B172B7-0B26-49D6-7E34-DE2E7922A24B}"/>
              </a:ext>
            </a:extLst>
          </p:cNvPr>
          <p:cNvPicPr>
            <a:picLocks noChangeAspect="1"/>
          </p:cNvPicPr>
          <p:nvPr userDrawn="1"/>
        </p:nvPicPr>
        <p:blipFill rotWithShape="1">
          <a:blip r:embed="rId2"/>
          <a:srcRect l="8426" t="1" r="1" b="33645"/>
          <a:stretch/>
        </p:blipFill>
        <p:spPr>
          <a:xfrm>
            <a:off x="0" y="-228600"/>
            <a:ext cx="12420599" cy="7086599"/>
          </a:xfrm>
          <a:prstGeom prst="rect">
            <a:avLst/>
          </a:prstGeom>
        </p:spPr>
      </p:pic>
      <p:pic>
        <p:nvPicPr>
          <p:cNvPr id="9" name="Graphic 8">
            <a:extLst>
              <a:ext uri="{FF2B5EF4-FFF2-40B4-BE49-F238E27FC236}">
                <a16:creationId xmlns:a16="http://schemas.microsoft.com/office/drawing/2014/main" id="{0B7C546E-D011-6653-C103-9FFEEC6A034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6" name="Title 8">
            <a:extLst>
              <a:ext uri="{FF2B5EF4-FFF2-40B4-BE49-F238E27FC236}">
                <a16:creationId xmlns:a16="http://schemas.microsoft.com/office/drawing/2014/main" id="{4E5E3B19-AC81-6D0B-11A6-72C4A58FD09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62DD820B-FA35-0909-E33C-5573CBD7CDE2}"/>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3035265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rgbClr val="28708B"/>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8" name="Text Placeholder 12">
            <a:extLst>
              <a:ext uri="{FF2B5EF4-FFF2-40B4-BE49-F238E27FC236}">
                <a16:creationId xmlns:a16="http://schemas.microsoft.com/office/drawing/2014/main" id="{BB3934C4-AA0B-4514-2105-8E9B1EC48A4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1C15B732-5BC1-9A9D-8DF6-0417AD96597D}"/>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3175744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6911DE-EE5A-CF28-3F1D-9306714077F3}"/>
              </a:ext>
            </a:extLst>
          </p:cNvPr>
          <p:cNvPicPr>
            <a:picLocks noChangeAspect="1"/>
          </p:cNvPicPr>
          <p:nvPr userDrawn="1"/>
        </p:nvPicPr>
        <p:blipFill rotWithShape="1">
          <a:blip r:embed="rId2"/>
          <a:srcRect b="28525"/>
          <a:stretch/>
        </p:blipFill>
        <p:spPr>
          <a:xfrm>
            <a:off x="0" y="0"/>
            <a:ext cx="12192000" cy="6858000"/>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B9BE7DED-7DAD-9674-2365-DEACC72DD7E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ext Placeholder 12">
            <a:extLst>
              <a:ext uri="{FF2B5EF4-FFF2-40B4-BE49-F238E27FC236}">
                <a16:creationId xmlns:a16="http://schemas.microsoft.com/office/drawing/2014/main" id="{AB3C026F-5903-24A4-4366-A454A058299A}"/>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99438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008B9C"/>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A75FE57E-8241-F445-BD53-8BFE06082AAF}"/>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F450E2E-DE55-FAC2-92B9-66F01BA8724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543532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rgbClr val="8FC44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628D04B0-657D-F2FA-8434-D7CB41ADA06B}"/>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5A0DA9C3-B5FC-74D0-BB2B-D8FADA008B51}"/>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695329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6" name="Title 8">
            <a:extLst>
              <a:ext uri="{FF2B5EF4-FFF2-40B4-BE49-F238E27FC236}">
                <a16:creationId xmlns:a16="http://schemas.microsoft.com/office/drawing/2014/main" id="{823D7DBA-FBB3-1B45-94F7-B9E3D2F24734}"/>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8" name="Text Placeholder 12">
            <a:extLst>
              <a:ext uri="{FF2B5EF4-FFF2-40B4-BE49-F238E27FC236}">
                <a16:creationId xmlns:a16="http://schemas.microsoft.com/office/drawing/2014/main" id="{A8C3EF08-F063-8933-6323-234C4D5A2C5F}"/>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907489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77873-0E55-BA42-B5AE-EDF8F75618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0088B2-2D0C-574B-A04B-F6B199ED9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235D5-DCB9-D449-960D-74D80EDFE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BDC78-0C2B-CA4C-98BD-3FDEC1F476F4}" type="datetimeFigureOut">
              <a:rPr lang="en-US" smtClean="0"/>
              <a:t>1/14/2026</a:t>
            </a:fld>
            <a:endParaRPr lang="en-US"/>
          </a:p>
        </p:txBody>
      </p:sp>
      <p:sp>
        <p:nvSpPr>
          <p:cNvPr id="5" name="Footer Placeholder 4">
            <a:extLst>
              <a:ext uri="{FF2B5EF4-FFF2-40B4-BE49-F238E27FC236}">
                <a16:creationId xmlns:a16="http://schemas.microsoft.com/office/drawing/2014/main" id="{3D30A7A1-BC3E-374F-B487-193703E97D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0D4D1-57DD-1A4F-B322-0DAA9DD3A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A2423-F197-024F-A294-BA8F9B662EE4}" type="slidenum">
              <a:rPr lang="en-US" smtClean="0"/>
              <a:t>‹#›</a:t>
            </a:fld>
            <a:endParaRPr lang="en-US"/>
          </a:p>
        </p:txBody>
      </p:sp>
    </p:spTree>
    <p:extLst>
      <p:ext uri="{BB962C8B-B14F-4D97-AF65-F5344CB8AC3E}">
        <p14:creationId xmlns:p14="http://schemas.microsoft.com/office/powerpoint/2010/main" val="4232784330"/>
      </p:ext>
    </p:extLst>
  </p:cSld>
  <p:clrMap bg1="lt1" tx1="dk1" bg2="lt2" tx2="dk2" accent1="accent1" accent2="accent2" accent3="accent3" accent4="accent4" accent5="accent5" accent6="accent6" hlink="hlink" folHlink="folHlink"/>
  <p:sldLayoutIdLst>
    <p:sldLayoutId id="2147483697" r:id="rId1"/>
    <p:sldLayoutId id="2147483747" r:id="rId2"/>
    <p:sldLayoutId id="2147483661" r:id="rId3"/>
    <p:sldLayoutId id="2147483698" r:id="rId4"/>
    <p:sldLayoutId id="2147483733" r:id="rId5"/>
    <p:sldLayoutId id="2147483735" r:id="rId6"/>
    <p:sldLayoutId id="2147483696" r:id="rId7"/>
    <p:sldLayoutId id="2147483734" r:id="rId8"/>
    <p:sldLayoutId id="2147483712" r:id="rId9"/>
    <p:sldLayoutId id="2147483683" r:id="rId10"/>
    <p:sldLayoutId id="2147483684" r:id="rId11"/>
    <p:sldLayoutId id="2147483723" r:id="rId12"/>
    <p:sldLayoutId id="2147483736" r:id="rId13"/>
    <p:sldLayoutId id="2147483737" r:id="rId14"/>
    <p:sldLayoutId id="2147483685" r:id="rId15"/>
    <p:sldLayoutId id="2147483713" r:id="rId16"/>
    <p:sldLayoutId id="2147483687" r:id="rId17"/>
    <p:sldLayoutId id="2147483714" r:id="rId18"/>
    <p:sldLayoutId id="2147483671" r:id="rId19"/>
    <p:sldLayoutId id="2147483715" r:id="rId20"/>
    <p:sldLayoutId id="2147483738" r:id="rId21"/>
    <p:sldLayoutId id="2147483706" r:id="rId22"/>
    <p:sldLayoutId id="2147483705" r:id="rId23"/>
    <p:sldLayoutId id="2147483722" r:id="rId24"/>
    <p:sldLayoutId id="2147483710" r:id="rId25"/>
    <p:sldLayoutId id="2147483707" r:id="rId26"/>
    <p:sldLayoutId id="2147483720" r:id="rId27"/>
    <p:sldLayoutId id="2147483721" r:id="rId28"/>
    <p:sldLayoutId id="2147483678" r:id="rId29"/>
    <p:sldLayoutId id="2147483745" r:id="rId30"/>
    <p:sldLayoutId id="2147483746" r:id="rId31"/>
    <p:sldLayoutId id="2147483676" r:id="rId32"/>
    <p:sldLayoutId id="2147483743" r:id="rId33"/>
    <p:sldLayoutId id="2147483744" r:id="rId34"/>
    <p:sldLayoutId id="2147483677" r:id="rId35"/>
    <p:sldLayoutId id="2147483680" r:id="rId36"/>
    <p:sldLayoutId id="2147483681" r:id="rId37"/>
    <p:sldLayoutId id="2147483742" r:id="rId38"/>
    <p:sldLayoutId id="2147483690" r:id="rId39"/>
    <p:sldLayoutId id="2147483728" r:id="rId40"/>
    <p:sldLayoutId id="2147483689" r:id="rId41"/>
    <p:sldLayoutId id="2147483730" r:id="rId42"/>
    <p:sldLayoutId id="2147483691" r:id="rId43"/>
    <p:sldLayoutId id="2147483729" r:id="rId44"/>
    <p:sldLayoutId id="2147483693" r:id="rId45"/>
    <p:sldLayoutId id="2147483731" r:id="rId46"/>
    <p:sldLayoutId id="2147483694" r:id="rId47"/>
    <p:sldLayoutId id="2147483732" r:id="rId48"/>
    <p:sldLayoutId id="2147483650" r:id="rId49"/>
    <p:sldLayoutId id="2147483651" r:id="rId50"/>
    <p:sldLayoutId id="2147483653" r:id="rId51"/>
    <p:sldLayoutId id="2147483654" r:id="rId52"/>
    <p:sldLayoutId id="2147483741" r:id="rId53"/>
    <p:sldLayoutId id="2147483655" r:id="rId54"/>
    <p:sldLayoutId id="2147483656" r:id="rId55"/>
    <p:sldLayoutId id="2147483659" r:id="rId56"/>
    <p:sldLayoutId id="2147483724" r:id="rId57"/>
    <p:sldLayoutId id="2147483725" r:id="rId58"/>
    <p:sldLayoutId id="2147483726" r:id="rId59"/>
    <p:sldLayoutId id="2147483727" r:id="rId60"/>
  </p:sldLayoutIdLst>
  <p:txStyles>
    <p:title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ontserrat Medium"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hyperlink" Target="https://www.youtube.com/watch?v=jFQSa6k5ofs&amp;embeds_referring_euri=https%3A%2F%2Fhubblecontent.osi.office.net%2F&amp;source_ve_path=Mjg2NjY" TargetMode="External"/><Relationship Id="rId2" Type="http://schemas.openxmlformats.org/officeDocument/2006/relationships/slideLayout" Target="../slideLayouts/slideLayout30.xml"/><Relationship Id="rId1" Type="http://schemas.openxmlformats.org/officeDocument/2006/relationships/video" Target="https://www.youtube.com/embed/jFQSa6k5ofs?feature=oembed" TargetMode="Externa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14.jpeg"/><Relationship Id="rId7" Type="http://schemas.openxmlformats.org/officeDocument/2006/relationships/slide" Target="slide2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slide" Target="slide41.xml"/><Relationship Id="rId5" Type="http://schemas.openxmlformats.org/officeDocument/2006/relationships/slide" Target="slide4.xml"/><Relationship Id="rId10" Type="http://schemas.openxmlformats.org/officeDocument/2006/relationships/slide" Target="slide36.xml"/><Relationship Id="rId4" Type="http://schemas.openxmlformats.org/officeDocument/2006/relationships/slide" Target="slide3.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31.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1.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30.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30.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30.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0.xml"/><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0.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31.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31.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31.xml"/><Relationship Id="rId5" Type="http://schemas.openxmlformats.org/officeDocument/2006/relationships/image" Target="../media/image81.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5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30.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30.xml"/><Relationship Id="rId5" Type="http://schemas.openxmlformats.org/officeDocument/2006/relationships/image" Target="../media/image95.pn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30.xm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D2EDE-83D9-B6D9-13DB-566CC67A748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42612" r="14133"/>
          <a:stretch>
            <a:fillRect/>
          </a:stretch>
        </p:blipFill>
        <p:spPr>
          <a:xfrm>
            <a:off x="-1" y="1"/>
            <a:ext cx="12192001" cy="5834506"/>
          </a:xfrm>
          <a:prstGeom prst="rect">
            <a:avLst/>
          </a:prstGeom>
        </p:spPr>
      </p:pic>
      <p:sp>
        <p:nvSpPr>
          <p:cNvPr id="9" name="Rectangle 8">
            <a:extLst>
              <a:ext uri="{FF2B5EF4-FFF2-40B4-BE49-F238E27FC236}">
                <a16:creationId xmlns:a16="http://schemas.microsoft.com/office/drawing/2014/main" id="{BF2AC9EC-CBCA-20A8-E7DD-A64EA133CE6F}"/>
              </a:ext>
              <a:ext uri="{C183D7F6-B498-43B3-948B-1728B52AA6E4}">
                <adec:decorative xmlns:adec="http://schemas.microsoft.com/office/drawing/2017/decorative" val="1"/>
              </a:ext>
            </a:extLst>
          </p:cNvPr>
          <p:cNvSpPr/>
          <p:nvPr/>
        </p:nvSpPr>
        <p:spPr>
          <a:xfrm>
            <a:off x="-2" y="2450592"/>
            <a:ext cx="12192000" cy="4405835"/>
          </a:xfrm>
          <a:prstGeom prst="rect">
            <a:avLst/>
          </a:prstGeom>
          <a:solidFill>
            <a:srgbClr val="008B9C">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54360A-D327-7EC5-0770-B0C1EC12C53E}"/>
              </a:ext>
              <a:ext uri="{C183D7F6-B498-43B3-948B-1728B52AA6E4}">
                <adec:decorative xmlns:adec="http://schemas.microsoft.com/office/drawing/2017/decorative" val="1"/>
              </a:ext>
            </a:extLst>
          </p:cNvPr>
          <p:cNvSpPr/>
          <p:nvPr/>
        </p:nvSpPr>
        <p:spPr>
          <a:xfrm>
            <a:off x="0" y="2953512"/>
            <a:ext cx="12192000" cy="3904488"/>
          </a:xfrm>
          <a:prstGeom prst="rect">
            <a:avLst/>
          </a:prstGeom>
          <a:solidFill>
            <a:srgbClr val="285F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5388F-8FD4-14B1-91A3-1F130D42A165}"/>
              </a:ext>
            </a:extLst>
          </p:cNvPr>
          <p:cNvSpPr>
            <a:spLocks noGrp="1"/>
          </p:cNvSpPr>
          <p:nvPr>
            <p:ph type="title"/>
          </p:nvPr>
        </p:nvSpPr>
        <p:spPr>
          <a:xfrm>
            <a:off x="838200" y="2788603"/>
            <a:ext cx="10515600" cy="1555115"/>
          </a:xfrm>
        </p:spPr>
        <p:txBody>
          <a:bodyPr>
            <a:normAutofit/>
          </a:bodyPr>
          <a:lstStyle/>
          <a:p>
            <a:pPr algn="ctr"/>
            <a:r>
              <a:rPr lang="en-US" sz="3200">
                <a:solidFill>
                  <a:schemeClr val="bg1"/>
                </a:solidFill>
                <a:latin typeface="Bierstadt" panose="020B0004020202020204" pitchFamily="34" charset="0"/>
              </a:rPr>
              <a:t>JA COMPANY PROGRAM</a:t>
            </a:r>
          </a:p>
        </p:txBody>
      </p:sp>
      <p:sp>
        <p:nvSpPr>
          <p:cNvPr id="8" name="Right Triangle 7">
            <a:extLst>
              <a:ext uri="{FF2B5EF4-FFF2-40B4-BE49-F238E27FC236}">
                <a16:creationId xmlns:a16="http://schemas.microsoft.com/office/drawing/2014/main" id="{2A8B00E3-68E1-EBEF-F91D-31F7BEDF428D}"/>
              </a:ext>
              <a:ext uri="{C183D7F6-B498-43B3-948B-1728B52AA6E4}">
                <adec:decorative xmlns:adec="http://schemas.microsoft.com/office/drawing/2017/decorative" val="1"/>
              </a:ext>
            </a:extLst>
          </p:cNvPr>
          <p:cNvSpPr/>
          <p:nvPr/>
        </p:nvSpPr>
        <p:spPr>
          <a:xfrm flipH="1">
            <a:off x="6355080" y="4791456"/>
            <a:ext cx="5836921" cy="206654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BE0868-F4F5-BF28-5824-8B7924AE3718}"/>
              </a:ext>
            </a:extLst>
          </p:cNvPr>
          <p:cNvSpPr/>
          <p:nvPr/>
        </p:nvSpPr>
        <p:spPr>
          <a:xfrm>
            <a:off x="464458" y="4074873"/>
            <a:ext cx="10665312" cy="1323439"/>
          </a:xfrm>
          <a:prstGeom prst="rect">
            <a:avLst/>
          </a:prstGeom>
          <a:noFill/>
        </p:spPr>
        <p:txBody>
          <a:bodyPr wrap="square" lIns="91440" tIns="45720" rIns="91440" bIns="45720">
            <a:spAutoFit/>
          </a:bodyPr>
          <a:lstStyle/>
          <a:p>
            <a:pPr algn="ctr"/>
            <a:r>
              <a:rPr lang="en-US" sz="8000" b="1">
                <a:ln w="9525">
                  <a:solidFill>
                    <a:srgbClr val="285F74"/>
                  </a:solidFill>
                  <a:prstDash val="solid"/>
                </a:ln>
                <a:solidFill>
                  <a:srgbClr val="E3E24F"/>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PHASE 1: INSPIRE</a:t>
            </a:r>
            <a:endParaRPr lang="en-US" sz="8000" b="1" cap="none" spc="0">
              <a:ln w="9525">
                <a:solidFill>
                  <a:srgbClr val="285F74"/>
                </a:solidFill>
                <a:prstDash val="solid"/>
              </a:ln>
              <a:solidFill>
                <a:srgbClr val="E3E24F"/>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
        <p:nvSpPr>
          <p:cNvPr id="4" name="Title 1">
            <a:extLst>
              <a:ext uri="{FF2B5EF4-FFF2-40B4-BE49-F238E27FC236}">
                <a16:creationId xmlns:a16="http://schemas.microsoft.com/office/drawing/2014/main" id="{AD906103-400B-A178-C79C-796FA132F976}"/>
              </a:ext>
            </a:extLst>
          </p:cNvPr>
          <p:cNvSpPr txBox="1">
            <a:spLocks/>
          </p:cNvSpPr>
          <p:nvPr/>
        </p:nvSpPr>
        <p:spPr>
          <a:xfrm>
            <a:off x="838197" y="5129467"/>
            <a:ext cx="10515600" cy="1555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a:lstStyle>
          <a:p>
            <a:pPr algn="ctr"/>
            <a:r>
              <a:rPr lang="en-US">
                <a:solidFill>
                  <a:schemeClr val="bg1"/>
                </a:solidFill>
                <a:latin typeface="Bierstadt" panose="020B0004020202020204" pitchFamily="34" charset="0"/>
              </a:rPr>
              <a:t>WEEK 2</a:t>
            </a:r>
          </a:p>
        </p:txBody>
      </p:sp>
    </p:spTree>
    <p:extLst>
      <p:ext uri="{BB962C8B-B14F-4D97-AF65-F5344CB8AC3E}">
        <p14:creationId xmlns:p14="http://schemas.microsoft.com/office/powerpoint/2010/main" val="3622024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AB756-D44E-B004-FDCB-B4F5A21778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FEFF89-07A8-25B4-C08C-05CE7800050C}"/>
              </a:ext>
            </a:extLst>
          </p:cNvPr>
          <p:cNvSpPr>
            <a:spLocks noGrp="1"/>
          </p:cNvSpPr>
          <p:nvPr>
            <p:ph type="title"/>
          </p:nvPr>
        </p:nvSpPr>
        <p:spPr/>
        <p:txBody>
          <a:bodyPr/>
          <a:lstStyle/>
          <a:p>
            <a:r>
              <a:rPr lang="en-US">
                <a:solidFill>
                  <a:srgbClr val="E3E24F"/>
                </a:solidFill>
              </a:rPr>
              <a:t>Whose Norms are These?</a:t>
            </a:r>
          </a:p>
        </p:txBody>
      </p:sp>
      <p:sp>
        <p:nvSpPr>
          <p:cNvPr id="3" name="Text Placeholder 2">
            <a:extLst>
              <a:ext uri="{FF2B5EF4-FFF2-40B4-BE49-F238E27FC236}">
                <a16:creationId xmlns:a16="http://schemas.microsoft.com/office/drawing/2014/main" id="{8251FE0E-A260-41B8-3F85-53E1CED7018D}"/>
              </a:ext>
            </a:extLst>
          </p:cNvPr>
          <p:cNvSpPr>
            <a:spLocks noGrp="1"/>
          </p:cNvSpPr>
          <p:nvPr>
            <p:ph type="body" sz="quarter" idx="12"/>
          </p:nvPr>
        </p:nvSpPr>
        <p:spPr>
          <a:xfrm>
            <a:off x="651750" y="2137177"/>
            <a:ext cx="8859803" cy="4033586"/>
          </a:xfrm>
        </p:spPr>
        <p:txBody>
          <a:bodyPr/>
          <a:lstStyle/>
          <a:p>
            <a:pPr marL="0" indent="0">
              <a:buNone/>
            </a:pPr>
            <a:r>
              <a:rPr lang="en-US" sz="3200" b="1"/>
              <a:t>BOUNDLESS POTENTIAL</a:t>
            </a:r>
          </a:p>
          <a:p>
            <a:pPr marL="0" indent="0">
              <a:buNone/>
            </a:pPr>
            <a:endParaRPr lang="en-US" sz="2000"/>
          </a:p>
          <a:p>
            <a:pPr marL="0" indent="0">
              <a:buNone/>
            </a:pPr>
            <a:r>
              <a:rPr lang="en-US" sz="2000"/>
              <a:t>We believe in the </a:t>
            </a:r>
            <a:r>
              <a:rPr lang="en-US" sz="2000" b="1"/>
              <a:t>boundless potential </a:t>
            </a:r>
            <a:r>
              <a:rPr lang="en-US" sz="2000"/>
              <a:t>of young people and are committed to the princes of market-based economics and entrepreneurship. </a:t>
            </a:r>
          </a:p>
          <a:p>
            <a:pPr marL="0" indent="0">
              <a:buNone/>
            </a:pPr>
            <a:endParaRPr lang="en-US" sz="2000"/>
          </a:p>
          <a:p>
            <a:pPr marL="0" indent="0">
              <a:buNone/>
            </a:pPr>
            <a:r>
              <a:rPr lang="en-US" sz="2000"/>
              <a:t>We possess a </a:t>
            </a:r>
            <a:r>
              <a:rPr lang="en-US" sz="2000" b="1"/>
              <a:t>passion</a:t>
            </a:r>
            <a:r>
              <a:rPr lang="en-US" sz="2000"/>
              <a:t> for what we do. </a:t>
            </a:r>
          </a:p>
          <a:p>
            <a:pPr marL="0" indent="0">
              <a:buNone/>
            </a:pPr>
            <a:endParaRPr lang="en-US" sz="2000"/>
          </a:p>
          <a:p>
            <a:pPr marL="0" indent="0">
              <a:buNone/>
            </a:pPr>
            <a:r>
              <a:rPr lang="en-US" sz="2000"/>
              <a:t>We believe in the </a:t>
            </a:r>
            <a:r>
              <a:rPr lang="en-US" sz="2000" b="1"/>
              <a:t>power of partnership </a:t>
            </a:r>
            <a:r>
              <a:rPr lang="en-US" sz="2000"/>
              <a:t>and collaboration. </a:t>
            </a:r>
          </a:p>
          <a:p>
            <a:pPr marL="0" indent="0">
              <a:buNone/>
            </a:pPr>
            <a:endParaRPr lang="en-US" sz="2000"/>
          </a:p>
          <a:p>
            <a:pPr marL="0" indent="0">
              <a:buNone/>
            </a:pPr>
            <a:r>
              <a:rPr lang="en-US" sz="2000"/>
              <a:t>We aim to produce an educational and motivational </a:t>
            </a:r>
            <a:r>
              <a:rPr lang="en-US" sz="2000" b="1"/>
              <a:t>impact</a:t>
            </a:r>
            <a:r>
              <a:rPr lang="en-US" sz="2000"/>
              <a:t> with relevant, hands-on </a:t>
            </a:r>
            <a:r>
              <a:rPr lang="en-US" sz="2000" b="1"/>
              <a:t>learning experiences</a:t>
            </a:r>
            <a:r>
              <a:rPr lang="en-US" sz="2000"/>
              <a:t>.</a:t>
            </a:r>
          </a:p>
          <a:p>
            <a:pPr marL="0" indent="0">
              <a:buNone/>
            </a:pPr>
            <a:endParaRPr lang="en-US"/>
          </a:p>
        </p:txBody>
      </p:sp>
      <p:sp>
        <p:nvSpPr>
          <p:cNvPr id="5" name="Text Placeholder 2">
            <a:extLst>
              <a:ext uri="{FF2B5EF4-FFF2-40B4-BE49-F238E27FC236}">
                <a16:creationId xmlns:a16="http://schemas.microsoft.com/office/drawing/2014/main" id="{F2C39492-9050-DC34-275A-0284D0627764}"/>
              </a:ext>
              <a:ext uri="{C183D7F6-B498-43B3-948B-1728B52AA6E4}">
                <adec:decorative xmlns:adec="http://schemas.microsoft.com/office/drawing/2017/decorative" val="1"/>
              </a:ext>
            </a:extLst>
          </p:cNvPr>
          <p:cNvSpPr txBox="1">
            <a:spLocks/>
          </p:cNvSpPr>
          <p:nvPr/>
        </p:nvSpPr>
        <p:spPr>
          <a:xfrm>
            <a:off x="9816353" y="1951903"/>
            <a:ext cx="2270150" cy="4771625"/>
          </a:xfrm>
          <a:custGeom>
            <a:avLst/>
            <a:gdLst>
              <a:gd name="csX0" fmla="*/ 0 w 2270150"/>
              <a:gd name="csY0" fmla="*/ 0 h 4771625"/>
              <a:gd name="csX1" fmla="*/ 567538 w 2270150"/>
              <a:gd name="csY1" fmla="*/ 0 h 4771625"/>
              <a:gd name="csX2" fmla="*/ 1066971 w 2270150"/>
              <a:gd name="csY2" fmla="*/ 0 h 4771625"/>
              <a:gd name="csX3" fmla="*/ 1566403 w 2270150"/>
              <a:gd name="csY3" fmla="*/ 0 h 4771625"/>
              <a:gd name="csX4" fmla="*/ 2270150 w 2270150"/>
              <a:gd name="csY4" fmla="*/ 0 h 4771625"/>
              <a:gd name="csX5" fmla="*/ 2270150 w 2270150"/>
              <a:gd name="csY5" fmla="*/ 681661 h 4771625"/>
              <a:gd name="csX6" fmla="*/ 2270150 w 2270150"/>
              <a:gd name="csY6" fmla="*/ 1458754 h 4771625"/>
              <a:gd name="csX7" fmla="*/ 2270150 w 2270150"/>
              <a:gd name="csY7" fmla="*/ 2092698 h 4771625"/>
              <a:gd name="csX8" fmla="*/ 2270150 w 2270150"/>
              <a:gd name="csY8" fmla="*/ 2869792 h 4771625"/>
              <a:gd name="csX9" fmla="*/ 2270150 w 2270150"/>
              <a:gd name="csY9" fmla="*/ 3503736 h 4771625"/>
              <a:gd name="csX10" fmla="*/ 2270150 w 2270150"/>
              <a:gd name="csY10" fmla="*/ 4185397 h 4771625"/>
              <a:gd name="csX11" fmla="*/ 2270150 w 2270150"/>
              <a:gd name="csY11" fmla="*/ 4771625 h 4771625"/>
              <a:gd name="csX12" fmla="*/ 1725314 w 2270150"/>
              <a:gd name="csY12" fmla="*/ 4771625 h 4771625"/>
              <a:gd name="csX13" fmla="*/ 1180478 w 2270150"/>
              <a:gd name="csY13" fmla="*/ 4771625 h 4771625"/>
              <a:gd name="csX14" fmla="*/ 635642 w 2270150"/>
              <a:gd name="csY14" fmla="*/ 4771625 h 4771625"/>
              <a:gd name="csX15" fmla="*/ 0 w 2270150"/>
              <a:gd name="csY15" fmla="*/ 4771625 h 4771625"/>
              <a:gd name="csX16" fmla="*/ 0 w 2270150"/>
              <a:gd name="csY16" fmla="*/ 4042248 h 4771625"/>
              <a:gd name="csX17" fmla="*/ 0 w 2270150"/>
              <a:gd name="csY17" fmla="*/ 3503736 h 4771625"/>
              <a:gd name="csX18" fmla="*/ 0 w 2270150"/>
              <a:gd name="csY18" fmla="*/ 2822075 h 4771625"/>
              <a:gd name="csX19" fmla="*/ 0 w 2270150"/>
              <a:gd name="csY19" fmla="*/ 2235847 h 4771625"/>
              <a:gd name="csX20" fmla="*/ 0 w 2270150"/>
              <a:gd name="csY20" fmla="*/ 1649619 h 4771625"/>
              <a:gd name="csX21" fmla="*/ 0 w 2270150"/>
              <a:gd name="csY21" fmla="*/ 1063391 h 4771625"/>
              <a:gd name="csX22" fmla="*/ 0 w 2270150"/>
              <a:gd name="csY22" fmla="*/ 0 h 477162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270150" h="4771625" fill="none" extrusionOk="0">
                <a:moveTo>
                  <a:pt x="0" y="0"/>
                </a:moveTo>
                <a:cubicBezTo>
                  <a:pt x="131188" y="10544"/>
                  <a:pt x="431253" y="14310"/>
                  <a:pt x="567538" y="0"/>
                </a:cubicBezTo>
                <a:cubicBezTo>
                  <a:pt x="703823" y="-14310"/>
                  <a:pt x="887258" y="8009"/>
                  <a:pt x="1066971" y="0"/>
                </a:cubicBezTo>
                <a:cubicBezTo>
                  <a:pt x="1246684" y="-8009"/>
                  <a:pt x="1455049" y="-6679"/>
                  <a:pt x="1566403" y="0"/>
                </a:cubicBezTo>
                <a:cubicBezTo>
                  <a:pt x="1677757" y="6679"/>
                  <a:pt x="2004074" y="-5485"/>
                  <a:pt x="2270150" y="0"/>
                </a:cubicBezTo>
                <a:cubicBezTo>
                  <a:pt x="2255781" y="327701"/>
                  <a:pt x="2244723" y="413635"/>
                  <a:pt x="2270150" y="681661"/>
                </a:cubicBezTo>
                <a:cubicBezTo>
                  <a:pt x="2295577" y="949687"/>
                  <a:pt x="2275187" y="1178159"/>
                  <a:pt x="2270150" y="1458754"/>
                </a:cubicBezTo>
                <a:cubicBezTo>
                  <a:pt x="2265113" y="1739349"/>
                  <a:pt x="2290306" y="1887021"/>
                  <a:pt x="2270150" y="2092698"/>
                </a:cubicBezTo>
                <a:cubicBezTo>
                  <a:pt x="2249994" y="2298375"/>
                  <a:pt x="2260095" y="2567749"/>
                  <a:pt x="2270150" y="2869792"/>
                </a:cubicBezTo>
                <a:cubicBezTo>
                  <a:pt x="2280205" y="3171835"/>
                  <a:pt x="2277598" y="3225374"/>
                  <a:pt x="2270150" y="3503736"/>
                </a:cubicBezTo>
                <a:cubicBezTo>
                  <a:pt x="2262702" y="3782098"/>
                  <a:pt x="2295346" y="3939973"/>
                  <a:pt x="2270150" y="4185397"/>
                </a:cubicBezTo>
                <a:cubicBezTo>
                  <a:pt x="2244954" y="4430821"/>
                  <a:pt x="2284489" y="4549341"/>
                  <a:pt x="2270150" y="4771625"/>
                </a:cubicBezTo>
                <a:cubicBezTo>
                  <a:pt x="2053224" y="4777204"/>
                  <a:pt x="1855791" y="4787976"/>
                  <a:pt x="1725314" y="4771625"/>
                </a:cubicBezTo>
                <a:cubicBezTo>
                  <a:pt x="1594837" y="4755274"/>
                  <a:pt x="1307783" y="4785539"/>
                  <a:pt x="1180478" y="4771625"/>
                </a:cubicBezTo>
                <a:cubicBezTo>
                  <a:pt x="1053173" y="4757711"/>
                  <a:pt x="898255" y="4795124"/>
                  <a:pt x="635642" y="4771625"/>
                </a:cubicBezTo>
                <a:cubicBezTo>
                  <a:pt x="373029" y="4748126"/>
                  <a:pt x="295393" y="4775318"/>
                  <a:pt x="0" y="4771625"/>
                </a:cubicBezTo>
                <a:cubicBezTo>
                  <a:pt x="27991" y="4432485"/>
                  <a:pt x="30739" y="4334313"/>
                  <a:pt x="0" y="4042248"/>
                </a:cubicBezTo>
                <a:cubicBezTo>
                  <a:pt x="-30739" y="3750183"/>
                  <a:pt x="-24431" y="3656787"/>
                  <a:pt x="0" y="3503736"/>
                </a:cubicBezTo>
                <a:cubicBezTo>
                  <a:pt x="24431" y="3350685"/>
                  <a:pt x="-1021" y="3131879"/>
                  <a:pt x="0" y="2822075"/>
                </a:cubicBezTo>
                <a:cubicBezTo>
                  <a:pt x="1021" y="2512271"/>
                  <a:pt x="-4890" y="2464852"/>
                  <a:pt x="0" y="2235847"/>
                </a:cubicBezTo>
                <a:cubicBezTo>
                  <a:pt x="4890" y="2006842"/>
                  <a:pt x="-25051" y="1884879"/>
                  <a:pt x="0" y="1649619"/>
                </a:cubicBezTo>
                <a:cubicBezTo>
                  <a:pt x="25051" y="1414359"/>
                  <a:pt x="14635" y="1264658"/>
                  <a:pt x="0" y="1063391"/>
                </a:cubicBezTo>
                <a:cubicBezTo>
                  <a:pt x="-14635" y="862124"/>
                  <a:pt x="32979" y="404068"/>
                  <a:pt x="0" y="0"/>
                </a:cubicBezTo>
                <a:close/>
              </a:path>
              <a:path w="2270150" h="4771625" stroke="0" extrusionOk="0">
                <a:moveTo>
                  <a:pt x="0" y="0"/>
                </a:moveTo>
                <a:cubicBezTo>
                  <a:pt x="146820" y="21023"/>
                  <a:pt x="350997" y="-3729"/>
                  <a:pt x="590239" y="0"/>
                </a:cubicBezTo>
                <a:cubicBezTo>
                  <a:pt x="829481" y="3729"/>
                  <a:pt x="959225" y="7514"/>
                  <a:pt x="1180478" y="0"/>
                </a:cubicBezTo>
                <a:cubicBezTo>
                  <a:pt x="1401731" y="-7514"/>
                  <a:pt x="1563952" y="-22372"/>
                  <a:pt x="1725314" y="0"/>
                </a:cubicBezTo>
                <a:cubicBezTo>
                  <a:pt x="1886676" y="22372"/>
                  <a:pt x="2112567" y="-8561"/>
                  <a:pt x="2270150" y="0"/>
                </a:cubicBezTo>
                <a:cubicBezTo>
                  <a:pt x="2287061" y="209688"/>
                  <a:pt x="2280310" y="401598"/>
                  <a:pt x="2270150" y="633944"/>
                </a:cubicBezTo>
                <a:cubicBezTo>
                  <a:pt x="2259990" y="866290"/>
                  <a:pt x="2276969" y="1042925"/>
                  <a:pt x="2270150" y="1220173"/>
                </a:cubicBezTo>
                <a:cubicBezTo>
                  <a:pt x="2263331" y="1397421"/>
                  <a:pt x="2256833" y="1691902"/>
                  <a:pt x="2270150" y="1854117"/>
                </a:cubicBezTo>
                <a:cubicBezTo>
                  <a:pt x="2283467" y="2016332"/>
                  <a:pt x="2243871" y="2125171"/>
                  <a:pt x="2270150" y="2392629"/>
                </a:cubicBezTo>
                <a:cubicBezTo>
                  <a:pt x="2296429" y="2660087"/>
                  <a:pt x="2286200" y="2728732"/>
                  <a:pt x="2270150" y="2978857"/>
                </a:cubicBezTo>
                <a:cubicBezTo>
                  <a:pt x="2254100" y="3228982"/>
                  <a:pt x="2274917" y="3327567"/>
                  <a:pt x="2270150" y="3565086"/>
                </a:cubicBezTo>
                <a:cubicBezTo>
                  <a:pt x="2265383" y="3802605"/>
                  <a:pt x="2227458" y="4423378"/>
                  <a:pt x="2270150" y="4771625"/>
                </a:cubicBezTo>
                <a:cubicBezTo>
                  <a:pt x="2129568" y="4757571"/>
                  <a:pt x="1914622" y="4751847"/>
                  <a:pt x="1770717" y="4771625"/>
                </a:cubicBezTo>
                <a:cubicBezTo>
                  <a:pt x="1626812" y="4791403"/>
                  <a:pt x="1398099" y="4779253"/>
                  <a:pt x="1203180" y="4771625"/>
                </a:cubicBezTo>
                <a:cubicBezTo>
                  <a:pt x="1008261" y="4763997"/>
                  <a:pt x="791496" y="4790733"/>
                  <a:pt x="635642" y="4771625"/>
                </a:cubicBezTo>
                <a:cubicBezTo>
                  <a:pt x="479788" y="4752517"/>
                  <a:pt x="261326" y="4781191"/>
                  <a:pt x="0" y="4771625"/>
                </a:cubicBezTo>
                <a:cubicBezTo>
                  <a:pt x="7795" y="4488278"/>
                  <a:pt x="-13104" y="4245608"/>
                  <a:pt x="0" y="4089964"/>
                </a:cubicBezTo>
                <a:cubicBezTo>
                  <a:pt x="13104" y="3934320"/>
                  <a:pt x="31427" y="3676810"/>
                  <a:pt x="0" y="3312871"/>
                </a:cubicBezTo>
                <a:cubicBezTo>
                  <a:pt x="-31427" y="2948932"/>
                  <a:pt x="-2074" y="2845132"/>
                  <a:pt x="0" y="2726643"/>
                </a:cubicBezTo>
                <a:cubicBezTo>
                  <a:pt x="2074" y="2608154"/>
                  <a:pt x="-3672" y="2358471"/>
                  <a:pt x="0" y="2188131"/>
                </a:cubicBezTo>
                <a:cubicBezTo>
                  <a:pt x="3672" y="2017791"/>
                  <a:pt x="28231" y="1789407"/>
                  <a:pt x="0" y="1554186"/>
                </a:cubicBezTo>
                <a:cubicBezTo>
                  <a:pt x="-28231" y="1318965"/>
                  <a:pt x="27478" y="1133013"/>
                  <a:pt x="0" y="777093"/>
                </a:cubicBezTo>
                <a:cubicBezTo>
                  <a:pt x="-27478" y="421173"/>
                  <a:pt x="-38850" y="307505"/>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p>
          <a:p>
            <a:pPr marL="0" indent="0">
              <a:buFont typeface="Arial" panose="020B0604020202020204" pitchFamily="34" charset="0"/>
              <a:buNone/>
            </a:pPr>
            <a:endParaRPr lang="en-US" sz="2000" i="1"/>
          </a:p>
        </p:txBody>
      </p:sp>
      <p:pic>
        <p:nvPicPr>
          <p:cNvPr id="10" name="Picture 2" descr="Facebook Logo &#10;">
            <a:extLst>
              <a:ext uri="{FF2B5EF4-FFF2-40B4-BE49-F238E27FC236}">
                <a16:creationId xmlns:a16="http://schemas.microsoft.com/office/drawing/2014/main" id="{24DE0404-452F-2356-4FE3-F9041C76B55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98890" y="1965697"/>
            <a:ext cx="1143711" cy="9529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oca-cola logo">
            <a:extLst>
              <a:ext uri="{FF2B5EF4-FFF2-40B4-BE49-F238E27FC236}">
                <a16:creationId xmlns:a16="http://schemas.microsoft.com/office/drawing/2014/main" id="{DC39BC57-E9F9-5581-4889-C5AC0BD800F8}"/>
              </a:ext>
            </a:extLst>
          </p:cNvPr>
          <p:cNvPicPr>
            <a:picLocks noChangeAspect="1"/>
          </p:cNvPicPr>
          <p:nvPr/>
        </p:nvPicPr>
        <p:blipFill>
          <a:blip r:embed="rId4" cstate="screen">
            <a:extLst>
              <a:ext uri="{28A0092B-C50C-407E-A947-70E740481C1C}">
                <a14:useLocalDpi xmlns:a14="http://schemas.microsoft.com/office/drawing/2010/main"/>
              </a:ext>
            </a:extLst>
          </a:blip>
          <a:srcRect l="29558" r="28898"/>
          <a:stretch>
            <a:fillRect/>
          </a:stretch>
        </p:blipFill>
        <p:spPr>
          <a:xfrm>
            <a:off x="10430649" y="2975592"/>
            <a:ext cx="1126213" cy="1280441"/>
          </a:xfrm>
          <a:prstGeom prst="rect">
            <a:avLst/>
          </a:prstGeom>
        </p:spPr>
      </p:pic>
      <p:pic>
        <p:nvPicPr>
          <p:cNvPr id="12" name="Picture 11" descr="JA Canada logo">
            <a:extLst>
              <a:ext uri="{FF2B5EF4-FFF2-40B4-BE49-F238E27FC236}">
                <a16:creationId xmlns:a16="http://schemas.microsoft.com/office/drawing/2014/main" id="{38C99DB3-45BA-7A9F-985B-B71FDC0AA4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93260" y="4020846"/>
            <a:ext cx="3600995" cy="1744884"/>
          </a:xfrm>
          <a:prstGeom prst="rect">
            <a:avLst/>
          </a:prstGeom>
        </p:spPr>
      </p:pic>
      <p:pic>
        <p:nvPicPr>
          <p:cNvPr id="11" name="Picture 10" descr="Google logo">
            <a:extLst>
              <a:ext uri="{FF2B5EF4-FFF2-40B4-BE49-F238E27FC236}">
                <a16:creationId xmlns:a16="http://schemas.microsoft.com/office/drawing/2014/main" id="{1425519C-8619-4ADF-A518-9960B9BA2A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55122" y="5632756"/>
            <a:ext cx="877269" cy="877269"/>
          </a:xfrm>
          <a:prstGeom prst="rect">
            <a:avLst/>
          </a:prstGeom>
        </p:spPr>
      </p:pic>
    </p:spTree>
    <p:extLst>
      <p:ext uri="{BB962C8B-B14F-4D97-AF65-F5344CB8AC3E}">
        <p14:creationId xmlns:p14="http://schemas.microsoft.com/office/powerpoint/2010/main" val="3505481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9DBFC-7724-1F7E-6601-2ED8FFA67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76944-AB92-E6FD-08B7-37763F3CC85E}"/>
              </a:ext>
            </a:extLst>
          </p:cNvPr>
          <p:cNvSpPr>
            <a:spLocks noGrp="1"/>
          </p:cNvSpPr>
          <p:nvPr>
            <p:ph type="title"/>
          </p:nvPr>
        </p:nvSpPr>
        <p:spPr/>
        <p:txBody>
          <a:bodyPr/>
          <a:lstStyle/>
          <a:p>
            <a:r>
              <a:rPr lang="en-US">
                <a:solidFill>
                  <a:srgbClr val="E3E24F"/>
                </a:solidFill>
              </a:rPr>
              <a:t>Whose Norms are These?</a:t>
            </a:r>
          </a:p>
        </p:txBody>
      </p:sp>
      <p:sp>
        <p:nvSpPr>
          <p:cNvPr id="3" name="Text Placeholder 2">
            <a:extLst>
              <a:ext uri="{FF2B5EF4-FFF2-40B4-BE49-F238E27FC236}">
                <a16:creationId xmlns:a16="http://schemas.microsoft.com/office/drawing/2014/main" id="{53A0F860-4B86-7234-C753-E5FD87CB965E}"/>
              </a:ext>
            </a:extLst>
          </p:cNvPr>
          <p:cNvSpPr>
            <a:spLocks noGrp="1"/>
          </p:cNvSpPr>
          <p:nvPr>
            <p:ph type="body" sz="quarter" idx="12"/>
          </p:nvPr>
        </p:nvSpPr>
        <p:spPr>
          <a:xfrm>
            <a:off x="651750" y="2255454"/>
            <a:ext cx="4825685" cy="4033586"/>
          </a:xfrm>
        </p:spPr>
        <p:txBody>
          <a:bodyPr/>
          <a:lstStyle/>
          <a:p>
            <a:pPr marL="0" indent="0">
              <a:buNone/>
            </a:pPr>
            <a:endParaRPr lang="en-US" sz="1800" b="1"/>
          </a:p>
          <a:p>
            <a:pPr marL="0" indent="0">
              <a:buNone/>
            </a:pPr>
            <a:r>
              <a:rPr lang="en-US" b="1"/>
              <a:t>How do norms affect the way a company works or behaves? </a:t>
            </a:r>
          </a:p>
          <a:p>
            <a:pPr marL="0" indent="0">
              <a:buNone/>
            </a:pPr>
            <a:endParaRPr lang="en-US" b="1"/>
          </a:p>
          <a:p>
            <a:pPr marL="0" indent="0">
              <a:buNone/>
            </a:pPr>
            <a:endParaRPr lang="en-US" b="1"/>
          </a:p>
          <a:p>
            <a:pPr marL="0" indent="0">
              <a:buNone/>
            </a:pPr>
            <a:r>
              <a:rPr lang="en-US" b="1"/>
              <a:t>What norms should your team have?</a:t>
            </a:r>
          </a:p>
          <a:p>
            <a:pPr marL="0" indent="0">
              <a:buNone/>
            </a:pPr>
            <a:endParaRPr lang="en-US"/>
          </a:p>
        </p:txBody>
      </p:sp>
      <p:sp>
        <p:nvSpPr>
          <p:cNvPr id="8" name="Rectangle 7">
            <a:extLst>
              <a:ext uri="{FF2B5EF4-FFF2-40B4-BE49-F238E27FC236}">
                <a16:creationId xmlns:a16="http://schemas.microsoft.com/office/drawing/2014/main" id="{60E770B7-045F-6850-1E09-1236ABFFC072}"/>
              </a:ext>
              <a:ext uri="{C183D7F6-B498-43B3-948B-1728B52AA6E4}">
                <adec:decorative xmlns:adec="http://schemas.microsoft.com/office/drawing/2017/decorative" val="1"/>
              </a:ext>
            </a:extLst>
          </p:cNvPr>
          <p:cNvSpPr/>
          <p:nvPr/>
        </p:nvSpPr>
        <p:spPr>
          <a:xfrm>
            <a:off x="6436657" y="2431221"/>
            <a:ext cx="5450541" cy="4033586"/>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usiness meeting illustration">
            <a:extLst>
              <a:ext uri="{FF2B5EF4-FFF2-40B4-BE49-F238E27FC236}">
                <a16:creationId xmlns:a16="http://schemas.microsoft.com/office/drawing/2014/main" id="{F841195A-6C4C-065E-61F3-5EF4CBF12942}"/>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rcRect l="8303" r="5393"/>
          <a:stretch>
            <a:fillRect/>
          </a:stretch>
        </p:blipFill>
        <p:spPr>
          <a:xfrm>
            <a:off x="6051175" y="2255454"/>
            <a:ext cx="5558118" cy="3908612"/>
          </a:xfrm>
          <a:prstGeom prst="rect">
            <a:avLst/>
          </a:prstGeom>
        </p:spPr>
      </p:pic>
      <p:sp>
        <p:nvSpPr>
          <p:cNvPr id="9" name="Rectangle 8">
            <a:extLst>
              <a:ext uri="{FF2B5EF4-FFF2-40B4-BE49-F238E27FC236}">
                <a16:creationId xmlns:a16="http://schemas.microsoft.com/office/drawing/2014/main" id="{31390651-5913-CD7C-5ECD-B264BC2732A5}"/>
              </a:ext>
              <a:ext uri="{C183D7F6-B498-43B3-948B-1728B52AA6E4}">
                <adec:decorative xmlns:adec="http://schemas.microsoft.com/office/drawing/2017/decorative" val="1"/>
              </a:ext>
            </a:extLst>
          </p:cNvPr>
          <p:cNvSpPr/>
          <p:nvPr/>
        </p:nvSpPr>
        <p:spPr>
          <a:xfrm>
            <a:off x="6051175" y="2255454"/>
            <a:ext cx="5558118" cy="3908612"/>
          </a:xfrm>
          <a:prstGeom prst="rect">
            <a:avLst/>
          </a:prstGeom>
          <a:solidFill>
            <a:srgbClr val="00C0CA">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895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B22CD-E825-83A7-8B7E-3F8574412C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780C0-B44B-926F-A222-A9C8CE109F2F}"/>
              </a:ext>
            </a:extLst>
          </p:cNvPr>
          <p:cNvSpPr>
            <a:spLocks noGrp="1"/>
          </p:cNvSpPr>
          <p:nvPr>
            <p:ph type="title"/>
          </p:nvPr>
        </p:nvSpPr>
        <p:spPr/>
        <p:txBody>
          <a:bodyPr/>
          <a:lstStyle/>
          <a:p>
            <a:r>
              <a:rPr lang="en-US">
                <a:solidFill>
                  <a:srgbClr val="E3E24F"/>
                </a:solidFill>
              </a:rPr>
              <a:t>Building Your Team Norms</a:t>
            </a:r>
          </a:p>
        </p:txBody>
      </p:sp>
      <p:sp>
        <p:nvSpPr>
          <p:cNvPr id="3" name="Text Placeholder 2">
            <a:extLst>
              <a:ext uri="{FF2B5EF4-FFF2-40B4-BE49-F238E27FC236}">
                <a16:creationId xmlns:a16="http://schemas.microsoft.com/office/drawing/2014/main" id="{710CF693-FDB8-E527-4AF6-52229EF9DFDB}"/>
              </a:ext>
            </a:extLst>
          </p:cNvPr>
          <p:cNvSpPr>
            <a:spLocks noGrp="1"/>
          </p:cNvSpPr>
          <p:nvPr>
            <p:ph type="body" sz="quarter" idx="12"/>
          </p:nvPr>
        </p:nvSpPr>
        <p:spPr>
          <a:xfrm>
            <a:off x="651751" y="2255454"/>
            <a:ext cx="10464484" cy="756687"/>
          </a:xfrm>
        </p:spPr>
        <p:txBody>
          <a:bodyPr/>
          <a:lstStyle/>
          <a:p>
            <a:pPr marL="0" indent="0">
              <a:buNone/>
            </a:pPr>
            <a:r>
              <a:rPr lang="en-US" sz="3200" b="1"/>
              <a:t>THINK ABOUT THE FOLLOWING CATEGORIES</a:t>
            </a:r>
            <a:endParaRPr lang="en-US" sz="3200"/>
          </a:p>
        </p:txBody>
      </p:sp>
      <p:grpSp>
        <p:nvGrpSpPr>
          <p:cNvPr id="36" name="Group 35" descr="Time ">
            <a:extLst>
              <a:ext uri="{FF2B5EF4-FFF2-40B4-BE49-F238E27FC236}">
                <a16:creationId xmlns:a16="http://schemas.microsoft.com/office/drawing/2014/main" id="{4AC5DDB9-AE25-3474-E9B1-8BE41AB505C7}"/>
              </a:ext>
            </a:extLst>
          </p:cNvPr>
          <p:cNvGrpSpPr/>
          <p:nvPr/>
        </p:nvGrpSpPr>
        <p:grpSpPr>
          <a:xfrm>
            <a:off x="236380" y="3208266"/>
            <a:ext cx="3798755" cy="1384829"/>
            <a:chOff x="352921" y="2939323"/>
            <a:chExt cx="3798755" cy="1384829"/>
          </a:xfrm>
        </p:grpSpPr>
        <p:sp>
          <p:nvSpPr>
            <p:cNvPr id="15" name="Text Placeholder 2">
              <a:extLst>
                <a:ext uri="{FF2B5EF4-FFF2-40B4-BE49-F238E27FC236}">
                  <a16:creationId xmlns:a16="http://schemas.microsoft.com/office/drawing/2014/main" id="{E8CF2A49-FB94-0289-649C-79980FA1F793}"/>
                </a:ext>
              </a:extLst>
            </p:cNvPr>
            <p:cNvSpPr txBox="1">
              <a:spLocks/>
            </p:cNvSpPr>
            <p:nvPr/>
          </p:nvSpPr>
          <p:spPr>
            <a:xfrm>
              <a:off x="535683" y="3154032"/>
              <a:ext cx="3615993" cy="1008599"/>
            </a:xfrm>
            <a:custGeom>
              <a:avLst/>
              <a:gdLst>
                <a:gd name="csX0" fmla="*/ 0 w 3615993"/>
                <a:gd name="csY0" fmla="*/ 0 h 1008599"/>
                <a:gd name="csX1" fmla="*/ 674985 w 3615993"/>
                <a:gd name="csY1" fmla="*/ 0 h 1008599"/>
                <a:gd name="csX2" fmla="*/ 1313811 w 3615993"/>
                <a:gd name="csY2" fmla="*/ 0 h 1008599"/>
                <a:gd name="csX3" fmla="*/ 1880316 w 3615993"/>
                <a:gd name="csY3" fmla="*/ 0 h 1008599"/>
                <a:gd name="csX4" fmla="*/ 2446822 w 3615993"/>
                <a:gd name="csY4" fmla="*/ 0 h 1008599"/>
                <a:gd name="csX5" fmla="*/ 3013327 w 3615993"/>
                <a:gd name="csY5" fmla="*/ 0 h 1008599"/>
                <a:gd name="csX6" fmla="*/ 3615993 w 3615993"/>
                <a:gd name="csY6" fmla="*/ 0 h 1008599"/>
                <a:gd name="csX7" fmla="*/ 3615993 w 3615993"/>
                <a:gd name="csY7" fmla="*/ 494214 h 1008599"/>
                <a:gd name="csX8" fmla="*/ 3615993 w 3615993"/>
                <a:gd name="csY8" fmla="*/ 1008599 h 1008599"/>
                <a:gd name="csX9" fmla="*/ 2941008 w 3615993"/>
                <a:gd name="csY9" fmla="*/ 1008599 h 1008599"/>
                <a:gd name="csX10" fmla="*/ 2374502 w 3615993"/>
                <a:gd name="csY10" fmla="*/ 1008599 h 1008599"/>
                <a:gd name="csX11" fmla="*/ 1699517 w 3615993"/>
                <a:gd name="csY11" fmla="*/ 1008599 h 1008599"/>
                <a:gd name="csX12" fmla="*/ 1205331 w 3615993"/>
                <a:gd name="csY12" fmla="*/ 1008599 h 1008599"/>
                <a:gd name="csX13" fmla="*/ 638825 w 3615993"/>
                <a:gd name="csY13" fmla="*/ 1008599 h 1008599"/>
                <a:gd name="csX14" fmla="*/ 0 w 3615993"/>
                <a:gd name="csY14" fmla="*/ 1008599 h 1008599"/>
                <a:gd name="csX15" fmla="*/ 0 w 3615993"/>
                <a:gd name="csY15" fmla="*/ 534557 h 1008599"/>
                <a:gd name="csX16" fmla="*/ 0 w 3615993"/>
                <a:gd name="csY16" fmla="*/ 0 h 100859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3615993" h="1008599" fill="none" extrusionOk="0">
                  <a:moveTo>
                    <a:pt x="0" y="0"/>
                  </a:moveTo>
                  <a:cubicBezTo>
                    <a:pt x="280460" y="14226"/>
                    <a:pt x="347952" y="32098"/>
                    <a:pt x="674985" y="0"/>
                  </a:cubicBezTo>
                  <a:cubicBezTo>
                    <a:pt x="1002018" y="-32098"/>
                    <a:pt x="1031238" y="-8548"/>
                    <a:pt x="1313811" y="0"/>
                  </a:cubicBezTo>
                  <a:cubicBezTo>
                    <a:pt x="1596384" y="8548"/>
                    <a:pt x="1621650" y="-10344"/>
                    <a:pt x="1880316" y="0"/>
                  </a:cubicBezTo>
                  <a:cubicBezTo>
                    <a:pt x="2138983" y="10344"/>
                    <a:pt x="2283469" y="13325"/>
                    <a:pt x="2446822" y="0"/>
                  </a:cubicBezTo>
                  <a:cubicBezTo>
                    <a:pt x="2610175" y="-13325"/>
                    <a:pt x="2890686" y="-585"/>
                    <a:pt x="3013327" y="0"/>
                  </a:cubicBezTo>
                  <a:cubicBezTo>
                    <a:pt x="3135968" y="585"/>
                    <a:pt x="3491561" y="709"/>
                    <a:pt x="3615993" y="0"/>
                  </a:cubicBezTo>
                  <a:cubicBezTo>
                    <a:pt x="3612686" y="180294"/>
                    <a:pt x="3596475" y="303991"/>
                    <a:pt x="3615993" y="494214"/>
                  </a:cubicBezTo>
                  <a:cubicBezTo>
                    <a:pt x="3635511" y="684437"/>
                    <a:pt x="3615438" y="792360"/>
                    <a:pt x="3615993" y="1008599"/>
                  </a:cubicBezTo>
                  <a:cubicBezTo>
                    <a:pt x="3352854" y="1037748"/>
                    <a:pt x="3266923" y="982059"/>
                    <a:pt x="2941008" y="1008599"/>
                  </a:cubicBezTo>
                  <a:cubicBezTo>
                    <a:pt x="2615093" y="1035139"/>
                    <a:pt x="2602086" y="993237"/>
                    <a:pt x="2374502" y="1008599"/>
                  </a:cubicBezTo>
                  <a:cubicBezTo>
                    <a:pt x="2146918" y="1023961"/>
                    <a:pt x="1976977" y="1003347"/>
                    <a:pt x="1699517" y="1008599"/>
                  </a:cubicBezTo>
                  <a:cubicBezTo>
                    <a:pt x="1422057" y="1013851"/>
                    <a:pt x="1358656" y="983984"/>
                    <a:pt x="1205331" y="1008599"/>
                  </a:cubicBezTo>
                  <a:cubicBezTo>
                    <a:pt x="1052006" y="1033214"/>
                    <a:pt x="903853" y="1026704"/>
                    <a:pt x="638825" y="1008599"/>
                  </a:cubicBezTo>
                  <a:cubicBezTo>
                    <a:pt x="373797" y="990494"/>
                    <a:pt x="198858" y="981017"/>
                    <a:pt x="0" y="1008599"/>
                  </a:cubicBezTo>
                  <a:cubicBezTo>
                    <a:pt x="-17566" y="825794"/>
                    <a:pt x="-17639" y="683259"/>
                    <a:pt x="0" y="534557"/>
                  </a:cubicBezTo>
                  <a:cubicBezTo>
                    <a:pt x="17639" y="385855"/>
                    <a:pt x="21749" y="135211"/>
                    <a:pt x="0" y="0"/>
                  </a:cubicBezTo>
                  <a:close/>
                </a:path>
                <a:path w="3615993" h="1008599" stroke="0" extrusionOk="0">
                  <a:moveTo>
                    <a:pt x="0" y="0"/>
                  </a:moveTo>
                  <a:cubicBezTo>
                    <a:pt x="204761" y="26580"/>
                    <a:pt x="379184" y="18736"/>
                    <a:pt x="638825" y="0"/>
                  </a:cubicBezTo>
                  <a:cubicBezTo>
                    <a:pt x="898467" y="-18736"/>
                    <a:pt x="1064043" y="8458"/>
                    <a:pt x="1277651" y="0"/>
                  </a:cubicBezTo>
                  <a:cubicBezTo>
                    <a:pt x="1491259" y="-8458"/>
                    <a:pt x="1640143" y="23512"/>
                    <a:pt x="1844156" y="0"/>
                  </a:cubicBezTo>
                  <a:cubicBezTo>
                    <a:pt x="2048170" y="-23512"/>
                    <a:pt x="2217475" y="-9722"/>
                    <a:pt x="2338342" y="0"/>
                  </a:cubicBezTo>
                  <a:cubicBezTo>
                    <a:pt x="2459209" y="9722"/>
                    <a:pt x="2707499" y="-5750"/>
                    <a:pt x="2904848" y="0"/>
                  </a:cubicBezTo>
                  <a:cubicBezTo>
                    <a:pt x="3102197" y="5750"/>
                    <a:pt x="3410577" y="-15474"/>
                    <a:pt x="3615993" y="0"/>
                  </a:cubicBezTo>
                  <a:cubicBezTo>
                    <a:pt x="3619785" y="145943"/>
                    <a:pt x="3615113" y="308551"/>
                    <a:pt x="3615993" y="494214"/>
                  </a:cubicBezTo>
                  <a:cubicBezTo>
                    <a:pt x="3616873" y="679877"/>
                    <a:pt x="3624159" y="787696"/>
                    <a:pt x="3615993" y="1008599"/>
                  </a:cubicBezTo>
                  <a:cubicBezTo>
                    <a:pt x="3357065" y="1027703"/>
                    <a:pt x="3218390" y="1010606"/>
                    <a:pt x="3085647" y="1008599"/>
                  </a:cubicBezTo>
                  <a:cubicBezTo>
                    <a:pt x="2952904" y="1006592"/>
                    <a:pt x="2685496" y="994860"/>
                    <a:pt x="2410662" y="1008599"/>
                  </a:cubicBezTo>
                  <a:cubicBezTo>
                    <a:pt x="2135829" y="1022338"/>
                    <a:pt x="2097558" y="1029384"/>
                    <a:pt x="1807997" y="1008599"/>
                  </a:cubicBezTo>
                  <a:cubicBezTo>
                    <a:pt x="1518436" y="987814"/>
                    <a:pt x="1305813" y="987424"/>
                    <a:pt x="1169171" y="1008599"/>
                  </a:cubicBezTo>
                  <a:cubicBezTo>
                    <a:pt x="1032529" y="1029774"/>
                    <a:pt x="740060" y="1018111"/>
                    <a:pt x="566506" y="1008599"/>
                  </a:cubicBezTo>
                  <a:cubicBezTo>
                    <a:pt x="392953" y="999087"/>
                    <a:pt x="144723" y="993338"/>
                    <a:pt x="0" y="1008599"/>
                  </a:cubicBezTo>
                  <a:cubicBezTo>
                    <a:pt x="1355" y="838578"/>
                    <a:pt x="-280" y="622835"/>
                    <a:pt x="0" y="514385"/>
                  </a:cubicBezTo>
                  <a:cubicBezTo>
                    <a:pt x="280" y="405935"/>
                    <a:pt x="2110" y="252024"/>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latin typeface="Bierstadt" panose="020B0004020202020204" pitchFamily="34" charset="0"/>
              </a:endParaRPr>
            </a:p>
            <a:p>
              <a:pPr marL="0" indent="0">
                <a:buFont typeface="Arial" panose="020B0604020202020204" pitchFamily="34" charset="0"/>
                <a:buNone/>
              </a:pPr>
              <a:endParaRPr lang="en-US" sz="2000" i="1">
                <a:latin typeface="Bierstadt" panose="020B0004020202020204" pitchFamily="34" charset="0"/>
              </a:endParaRPr>
            </a:p>
          </p:txBody>
        </p:sp>
        <p:sp>
          <p:nvSpPr>
            <p:cNvPr id="4" name="Text Placeholder 2">
              <a:extLst>
                <a:ext uri="{FF2B5EF4-FFF2-40B4-BE49-F238E27FC236}">
                  <a16:creationId xmlns:a16="http://schemas.microsoft.com/office/drawing/2014/main" id="{DB17C9DA-510F-5DF1-AE00-2A2FD25E3E98}"/>
                </a:ext>
              </a:extLst>
            </p:cNvPr>
            <p:cNvSpPr txBox="1">
              <a:spLocks/>
            </p:cNvSpPr>
            <p:nvPr/>
          </p:nvSpPr>
          <p:spPr>
            <a:xfrm>
              <a:off x="1449610" y="3409856"/>
              <a:ext cx="1168084" cy="471801"/>
            </a:xfrm>
            <a:prstGeom prst="rect">
              <a:avLst/>
            </a:prstGeom>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Bierstadt" panose="020B0004020202020204" pitchFamily="34" charset="0"/>
                </a:rPr>
                <a:t>Time</a:t>
              </a:r>
              <a:endParaRPr lang="en-US">
                <a:latin typeface="Bierstadt" panose="020B0004020202020204" pitchFamily="34" charset="0"/>
              </a:endParaRPr>
            </a:p>
          </p:txBody>
        </p:sp>
        <p:pic>
          <p:nvPicPr>
            <p:cNvPr id="9" name="Picture 8" descr="A yellow circle with a blue tick in it&#10;&#10;AI-generated content may be incorrect.">
              <a:extLst>
                <a:ext uri="{FF2B5EF4-FFF2-40B4-BE49-F238E27FC236}">
                  <a16:creationId xmlns:a16="http://schemas.microsoft.com/office/drawing/2014/main" id="{75DD7191-671A-803D-59C7-9899B8FC2C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2921" y="2939323"/>
              <a:ext cx="1386060" cy="1384829"/>
            </a:xfrm>
            <a:prstGeom prst="rect">
              <a:avLst/>
            </a:prstGeom>
          </p:spPr>
        </p:pic>
      </p:grpSp>
      <p:grpSp>
        <p:nvGrpSpPr>
          <p:cNvPr id="37" name="Group 36" descr="Expectations">
            <a:extLst>
              <a:ext uri="{FF2B5EF4-FFF2-40B4-BE49-F238E27FC236}">
                <a16:creationId xmlns:a16="http://schemas.microsoft.com/office/drawing/2014/main" id="{DA7373A2-79ED-5888-D15B-2892819286E5}"/>
              </a:ext>
            </a:extLst>
          </p:cNvPr>
          <p:cNvGrpSpPr/>
          <p:nvPr/>
        </p:nvGrpSpPr>
        <p:grpSpPr>
          <a:xfrm>
            <a:off x="307802" y="4531591"/>
            <a:ext cx="3727334" cy="1386060"/>
            <a:chOff x="424343" y="4262648"/>
            <a:chExt cx="3727334" cy="1386060"/>
          </a:xfrm>
        </p:grpSpPr>
        <p:sp>
          <p:nvSpPr>
            <p:cNvPr id="16" name="Text Placeholder 2">
              <a:extLst>
                <a:ext uri="{FF2B5EF4-FFF2-40B4-BE49-F238E27FC236}">
                  <a16:creationId xmlns:a16="http://schemas.microsoft.com/office/drawing/2014/main" id="{EA8EC8E6-0F25-6C54-3D6C-0D5CB46AE7BE}"/>
                </a:ext>
              </a:extLst>
            </p:cNvPr>
            <p:cNvSpPr txBox="1">
              <a:spLocks/>
            </p:cNvSpPr>
            <p:nvPr/>
          </p:nvSpPr>
          <p:spPr>
            <a:xfrm>
              <a:off x="530653" y="4443605"/>
              <a:ext cx="3621024" cy="1008599"/>
            </a:xfrm>
            <a:custGeom>
              <a:avLst/>
              <a:gdLst>
                <a:gd name="csX0" fmla="*/ 0 w 3621024"/>
                <a:gd name="csY0" fmla="*/ 0 h 1008599"/>
                <a:gd name="csX1" fmla="*/ 675924 w 3621024"/>
                <a:gd name="csY1" fmla="*/ 0 h 1008599"/>
                <a:gd name="csX2" fmla="*/ 1315639 w 3621024"/>
                <a:gd name="csY2" fmla="*/ 0 h 1008599"/>
                <a:gd name="csX3" fmla="*/ 1882932 w 3621024"/>
                <a:gd name="csY3" fmla="*/ 0 h 1008599"/>
                <a:gd name="csX4" fmla="*/ 2450226 w 3621024"/>
                <a:gd name="csY4" fmla="*/ 0 h 1008599"/>
                <a:gd name="csX5" fmla="*/ 3017520 w 3621024"/>
                <a:gd name="csY5" fmla="*/ 0 h 1008599"/>
                <a:gd name="csX6" fmla="*/ 3621024 w 3621024"/>
                <a:gd name="csY6" fmla="*/ 0 h 1008599"/>
                <a:gd name="csX7" fmla="*/ 3621024 w 3621024"/>
                <a:gd name="csY7" fmla="*/ 494214 h 1008599"/>
                <a:gd name="csX8" fmla="*/ 3621024 w 3621024"/>
                <a:gd name="csY8" fmla="*/ 1008599 h 1008599"/>
                <a:gd name="csX9" fmla="*/ 2945100 w 3621024"/>
                <a:gd name="csY9" fmla="*/ 1008599 h 1008599"/>
                <a:gd name="csX10" fmla="*/ 2377806 w 3621024"/>
                <a:gd name="csY10" fmla="*/ 1008599 h 1008599"/>
                <a:gd name="csX11" fmla="*/ 1701881 w 3621024"/>
                <a:gd name="csY11" fmla="*/ 1008599 h 1008599"/>
                <a:gd name="csX12" fmla="*/ 1207008 w 3621024"/>
                <a:gd name="csY12" fmla="*/ 1008599 h 1008599"/>
                <a:gd name="csX13" fmla="*/ 639714 w 3621024"/>
                <a:gd name="csY13" fmla="*/ 1008599 h 1008599"/>
                <a:gd name="csX14" fmla="*/ 0 w 3621024"/>
                <a:gd name="csY14" fmla="*/ 1008599 h 1008599"/>
                <a:gd name="csX15" fmla="*/ 0 w 3621024"/>
                <a:gd name="csY15" fmla="*/ 534557 h 1008599"/>
                <a:gd name="csX16" fmla="*/ 0 w 3621024"/>
                <a:gd name="csY16" fmla="*/ 0 h 100859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3621024" h="1008599" fill="none" extrusionOk="0">
                  <a:moveTo>
                    <a:pt x="0" y="0"/>
                  </a:moveTo>
                  <a:cubicBezTo>
                    <a:pt x="266143" y="11631"/>
                    <a:pt x="439910" y="-19733"/>
                    <a:pt x="675924" y="0"/>
                  </a:cubicBezTo>
                  <a:cubicBezTo>
                    <a:pt x="911938" y="19733"/>
                    <a:pt x="1068518" y="-2447"/>
                    <a:pt x="1315639" y="0"/>
                  </a:cubicBezTo>
                  <a:cubicBezTo>
                    <a:pt x="1562761" y="2447"/>
                    <a:pt x="1735806" y="18223"/>
                    <a:pt x="1882932" y="0"/>
                  </a:cubicBezTo>
                  <a:cubicBezTo>
                    <a:pt x="2030058" y="-18223"/>
                    <a:pt x="2169208" y="-25465"/>
                    <a:pt x="2450226" y="0"/>
                  </a:cubicBezTo>
                  <a:cubicBezTo>
                    <a:pt x="2731244" y="25465"/>
                    <a:pt x="2880796" y="20703"/>
                    <a:pt x="3017520" y="0"/>
                  </a:cubicBezTo>
                  <a:cubicBezTo>
                    <a:pt x="3154244" y="-20703"/>
                    <a:pt x="3364630" y="27809"/>
                    <a:pt x="3621024" y="0"/>
                  </a:cubicBezTo>
                  <a:cubicBezTo>
                    <a:pt x="3617717" y="180294"/>
                    <a:pt x="3601506" y="303991"/>
                    <a:pt x="3621024" y="494214"/>
                  </a:cubicBezTo>
                  <a:cubicBezTo>
                    <a:pt x="3640542" y="684437"/>
                    <a:pt x="3620469" y="792360"/>
                    <a:pt x="3621024" y="1008599"/>
                  </a:cubicBezTo>
                  <a:cubicBezTo>
                    <a:pt x="3291234" y="1010939"/>
                    <a:pt x="3158326" y="990775"/>
                    <a:pt x="2945100" y="1008599"/>
                  </a:cubicBezTo>
                  <a:cubicBezTo>
                    <a:pt x="2731874" y="1026423"/>
                    <a:pt x="2616543" y="1025796"/>
                    <a:pt x="2377806" y="1008599"/>
                  </a:cubicBezTo>
                  <a:cubicBezTo>
                    <a:pt x="2139069" y="991402"/>
                    <a:pt x="1843964" y="1028725"/>
                    <a:pt x="1701881" y="1008599"/>
                  </a:cubicBezTo>
                  <a:cubicBezTo>
                    <a:pt x="1559798" y="988473"/>
                    <a:pt x="1316454" y="1007570"/>
                    <a:pt x="1207008" y="1008599"/>
                  </a:cubicBezTo>
                  <a:cubicBezTo>
                    <a:pt x="1097562" y="1009628"/>
                    <a:pt x="754444" y="1032135"/>
                    <a:pt x="639714" y="1008599"/>
                  </a:cubicBezTo>
                  <a:cubicBezTo>
                    <a:pt x="524984" y="985063"/>
                    <a:pt x="144541" y="985135"/>
                    <a:pt x="0" y="1008599"/>
                  </a:cubicBezTo>
                  <a:cubicBezTo>
                    <a:pt x="-17566" y="825794"/>
                    <a:pt x="-17639" y="683259"/>
                    <a:pt x="0" y="534557"/>
                  </a:cubicBezTo>
                  <a:cubicBezTo>
                    <a:pt x="17639" y="385855"/>
                    <a:pt x="21749" y="135211"/>
                    <a:pt x="0" y="0"/>
                  </a:cubicBezTo>
                  <a:close/>
                </a:path>
                <a:path w="3621024" h="1008599" stroke="0" extrusionOk="0">
                  <a:moveTo>
                    <a:pt x="0" y="0"/>
                  </a:moveTo>
                  <a:cubicBezTo>
                    <a:pt x="150212" y="3897"/>
                    <a:pt x="465137" y="-31312"/>
                    <a:pt x="639714" y="0"/>
                  </a:cubicBezTo>
                  <a:cubicBezTo>
                    <a:pt x="814291" y="31312"/>
                    <a:pt x="1103909" y="-15670"/>
                    <a:pt x="1279428" y="0"/>
                  </a:cubicBezTo>
                  <a:cubicBezTo>
                    <a:pt x="1454947" y="15670"/>
                    <a:pt x="1621310" y="19531"/>
                    <a:pt x="1846722" y="0"/>
                  </a:cubicBezTo>
                  <a:cubicBezTo>
                    <a:pt x="2072134" y="-19531"/>
                    <a:pt x="2117515" y="-22367"/>
                    <a:pt x="2341596" y="0"/>
                  </a:cubicBezTo>
                  <a:cubicBezTo>
                    <a:pt x="2565677" y="22367"/>
                    <a:pt x="2708749" y="12894"/>
                    <a:pt x="2908889" y="0"/>
                  </a:cubicBezTo>
                  <a:cubicBezTo>
                    <a:pt x="3109029" y="-12894"/>
                    <a:pt x="3364620" y="-23344"/>
                    <a:pt x="3621024" y="0"/>
                  </a:cubicBezTo>
                  <a:cubicBezTo>
                    <a:pt x="3624816" y="145943"/>
                    <a:pt x="3620144" y="308551"/>
                    <a:pt x="3621024" y="494214"/>
                  </a:cubicBezTo>
                  <a:cubicBezTo>
                    <a:pt x="3621904" y="679877"/>
                    <a:pt x="3629190" y="787696"/>
                    <a:pt x="3621024" y="1008599"/>
                  </a:cubicBezTo>
                  <a:cubicBezTo>
                    <a:pt x="3387231" y="1000921"/>
                    <a:pt x="3267231" y="1016460"/>
                    <a:pt x="3089940" y="1008599"/>
                  </a:cubicBezTo>
                  <a:cubicBezTo>
                    <a:pt x="2912649" y="1000738"/>
                    <a:pt x="2607933" y="979490"/>
                    <a:pt x="2414016" y="1008599"/>
                  </a:cubicBezTo>
                  <a:cubicBezTo>
                    <a:pt x="2220099" y="1037708"/>
                    <a:pt x="2072750" y="986529"/>
                    <a:pt x="1810512" y="1008599"/>
                  </a:cubicBezTo>
                  <a:cubicBezTo>
                    <a:pt x="1548274" y="1030669"/>
                    <a:pt x="1386891" y="1000545"/>
                    <a:pt x="1170798" y="1008599"/>
                  </a:cubicBezTo>
                  <a:cubicBezTo>
                    <a:pt x="954705" y="1016653"/>
                    <a:pt x="754611" y="1005483"/>
                    <a:pt x="567294" y="1008599"/>
                  </a:cubicBezTo>
                  <a:cubicBezTo>
                    <a:pt x="379977" y="1011715"/>
                    <a:pt x="122498" y="1012493"/>
                    <a:pt x="0" y="1008599"/>
                  </a:cubicBezTo>
                  <a:cubicBezTo>
                    <a:pt x="1355" y="838578"/>
                    <a:pt x="-280" y="622835"/>
                    <a:pt x="0" y="514385"/>
                  </a:cubicBezTo>
                  <a:cubicBezTo>
                    <a:pt x="280" y="405935"/>
                    <a:pt x="2110" y="252024"/>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latin typeface="Bierstadt" panose="020B0004020202020204" pitchFamily="34" charset="0"/>
              </a:endParaRPr>
            </a:p>
            <a:p>
              <a:pPr marL="0" indent="0">
                <a:buFont typeface="Arial" panose="020B0604020202020204" pitchFamily="34" charset="0"/>
                <a:buNone/>
              </a:pPr>
              <a:endParaRPr lang="en-US" sz="2000" i="1">
                <a:latin typeface="Bierstadt" panose="020B0004020202020204" pitchFamily="34" charset="0"/>
              </a:endParaRPr>
            </a:p>
          </p:txBody>
        </p:sp>
        <p:pic>
          <p:nvPicPr>
            <p:cNvPr id="18" name="Picture 17" descr="A flag on top of a mountain&#10;&#10;AI-generated content may be incorrect.">
              <a:extLst>
                <a:ext uri="{FF2B5EF4-FFF2-40B4-BE49-F238E27FC236}">
                  <a16:creationId xmlns:a16="http://schemas.microsoft.com/office/drawing/2014/main" id="{5B7AAD86-FEB7-0ADB-9CCF-0B902EA2B11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343" y="4262648"/>
              <a:ext cx="1386060" cy="1386060"/>
            </a:xfrm>
            <a:prstGeom prst="rect">
              <a:avLst/>
            </a:prstGeom>
          </p:spPr>
        </p:pic>
        <p:sp>
          <p:nvSpPr>
            <p:cNvPr id="12" name="Text Placeholder 2">
              <a:extLst>
                <a:ext uri="{FF2B5EF4-FFF2-40B4-BE49-F238E27FC236}">
                  <a16:creationId xmlns:a16="http://schemas.microsoft.com/office/drawing/2014/main" id="{59AFE462-6363-79E7-B6FE-534C27060A58}"/>
                </a:ext>
              </a:extLst>
            </p:cNvPr>
            <p:cNvSpPr txBox="1">
              <a:spLocks/>
            </p:cNvSpPr>
            <p:nvPr/>
          </p:nvSpPr>
          <p:spPr>
            <a:xfrm>
              <a:off x="1517712" y="4719777"/>
              <a:ext cx="2577428" cy="471801"/>
            </a:xfrm>
            <a:prstGeom prst="rect">
              <a:avLst/>
            </a:prstGeom>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Bierstadt" panose="020B0004020202020204" pitchFamily="34" charset="0"/>
                </a:rPr>
                <a:t>Expectations</a:t>
              </a:r>
              <a:endParaRPr lang="en-US">
                <a:latin typeface="Bierstadt" panose="020B0004020202020204" pitchFamily="34" charset="0"/>
              </a:endParaRPr>
            </a:p>
          </p:txBody>
        </p:sp>
      </p:grpSp>
      <p:grpSp>
        <p:nvGrpSpPr>
          <p:cNvPr id="35" name="Group 34" descr="Confidentiality&#10;">
            <a:extLst>
              <a:ext uri="{FF2B5EF4-FFF2-40B4-BE49-F238E27FC236}">
                <a16:creationId xmlns:a16="http://schemas.microsoft.com/office/drawing/2014/main" id="{B49FD306-3500-A84E-5567-6F512400C477}"/>
              </a:ext>
            </a:extLst>
          </p:cNvPr>
          <p:cNvGrpSpPr/>
          <p:nvPr/>
        </p:nvGrpSpPr>
        <p:grpSpPr>
          <a:xfrm>
            <a:off x="4124361" y="3170863"/>
            <a:ext cx="3883457" cy="1386061"/>
            <a:chOff x="4180555" y="2830318"/>
            <a:chExt cx="3883457" cy="1386061"/>
          </a:xfrm>
        </p:grpSpPr>
        <p:sp>
          <p:nvSpPr>
            <p:cNvPr id="22" name="Text Placeholder 2">
              <a:extLst>
                <a:ext uri="{FF2B5EF4-FFF2-40B4-BE49-F238E27FC236}">
                  <a16:creationId xmlns:a16="http://schemas.microsoft.com/office/drawing/2014/main" id="{F2A0D000-00A3-48A6-5A46-6C3FA7C33D0E}"/>
                </a:ext>
              </a:extLst>
            </p:cNvPr>
            <p:cNvSpPr txBox="1">
              <a:spLocks/>
            </p:cNvSpPr>
            <p:nvPr/>
          </p:nvSpPr>
          <p:spPr>
            <a:xfrm>
              <a:off x="4443349" y="3077361"/>
              <a:ext cx="3620663" cy="1008599"/>
            </a:xfrm>
            <a:custGeom>
              <a:avLst/>
              <a:gdLst>
                <a:gd name="csX0" fmla="*/ 0 w 3620663"/>
                <a:gd name="csY0" fmla="*/ 0 h 1008599"/>
                <a:gd name="csX1" fmla="*/ 675857 w 3620663"/>
                <a:gd name="csY1" fmla="*/ 0 h 1008599"/>
                <a:gd name="csX2" fmla="*/ 1315508 w 3620663"/>
                <a:gd name="csY2" fmla="*/ 0 h 1008599"/>
                <a:gd name="csX3" fmla="*/ 1882745 w 3620663"/>
                <a:gd name="csY3" fmla="*/ 0 h 1008599"/>
                <a:gd name="csX4" fmla="*/ 2449982 w 3620663"/>
                <a:gd name="csY4" fmla="*/ 0 h 1008599"/>
                <a:gd name="csX5" fmla="*/ 3017219 w 3620663"/>
                <a:gd name="csY5" fmla="*/ 0 h 1008599"/>
                <a:gd name="csX6" fmla="*/ 3620663 w 3620663"/>
                <a:gd name="csY6" fmla="*/ 0 h 1008599"/>
                <a:gd name="csX7" fmla="*/ 3620663 w 3620663"/>
                <a:gd name="csY7" fmla="*/ 494214 h 1008599"/>
                <a:gd name="csX8" fmla="*/ 3620663 w 3620663"/>
                <a:gd name="csY8" fmla="*/ 1008599 h 1008599"/>
                <a:gd name="csX9" fmla="*/ 2944806 w 3620663"/>
                <a:gd name="csY9" fmla="*/ 1008599 h 1008599"/>
                <a:gd name="csX10" fmla="*/ 2377569 w 3620663"/>
                <a:gd name="csY10" fmla="*/ 1008599 h 1008599"/>
                <a:gd name="csX11" fmla="*/ 1701712 w 3620663"/>
                <a:gd name="csY11" fmla="*/ 1008599 h 1008599"/>
                <a:gd name="csX12" fmla="*/ 1206888 w 3620663"/>
                <a:gd name="csY12" fmla="*/ 1008599 h 1008599"/>
                <a:gd name="csX13" fmla="*/ 639650 w 3620663"/>
                <a:gd name="csY13" fmla="*/ 1008599 h 1008599"/>
                <a:gd name="csX14" fmla="*/ 0 w 3620663"/>
                <a:gd name="csY14" fmla="*/ 1008599 h 1008599"/>
                <a:gd name="csX15" fmla="*/ 0 w 3620663"/>
                <a:gd name="csY15" fmla="*/ 534557 h 1008599"/>
                <a:gd name="csX16" fmla="*/ 0 w 3620663"/>
                <a:gd name="csY16" fmla="*/ 0 h 100859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3620663" h="1008599" fill="none" extrusionOk="0">
                  <a:moveTo>
                    <a:pt x="0" y="0"/>
                  </a:moveTo>
                  <a:cubicBezTo>
                    <a:pt x="310511" y="-3428"/>
                    <a:pt x="403497" y="7728"/>
                    <a:pt x="675857" y="0"/>
                  </a:cubicBezTo>
                  <a:cubicBezTo>
                    <a:pt x="948217" y="-7728"/>
                    <a:pt x="1079631" y="29306"/>
                    <a:pt x="1315508" y="0"/>
                  </a:cubicBezTo>
                  <a:cubicBezTo>
                    <a:pt x="1551385" y="-29306"/>
                    <a:pt x="1761761" y="-13071"/>
                    <a:pt x="1882745" y="0"/>
                  </a:cubicBezTo>
                  <a:cubicBezTo>
                    <a:pt x="2003729" y="13071"/>
                    <a:pt x="2326936" y="14222"/>
                    <a:pt x="2449982" y="0"/>
                  </a:cubicBezTo>
                  <a:cubicBezTo>
                    <a:pt x="2573028" y="-14222"/>
                    <a:pt x="2799005" y="14418"/>
                    <a:pt x="3017219" y="0"/>
                  </a:cubicBezTo>
                  <a:cubicBezTo>
                    <a:pt x="3235433" y="-14418"/>
                    <a:pt x="3322135" y="-12570"/>
                    <a:pt x="3620663" y="0"/>
                  </a:cubicBezTo>
                  <a:cubicBezTo>
                    <a:pt x="3617356" y="180294"/>
                    <a:pt x="3601145" y="303991"/>
                    <a:pt x="3620663" y="494214"/>
                  </a:cubicBezTo>
                  <a:cubicBezTo>
                    <a:pt x="3640181" y="684437"/>
                    <a:pt x="3620108" y="792360"/>
                    <a:pt x="3620663" y="1008599"/>
                  </a:cubicBezTo>
                  <a:cubicBezTo>
                    <a:pt x="3339929" y="983955"/>
                    <a:pt x="3253242" y="1019210"/>
                    <a:pt x="2944806" y="1008599"/>
                  </a:cubicBezTo>
                  <a:cubicBezTo>
                    <a:pt x="2636370" y="997988"/>
                    <a:pt x="2552094" y="1005758"/>
                    <a:pt x="2377569" y="1008599"/>
                  </a:cubicBezTo>
                  <a:cubicBezTo>
                    <a:pt x="2203044" y="1011440"/>
                    <a:pt x="1909860" y="987051"/>
                    <a:pt x="1701712" y="1008599"/>
                  </a:cubicBezTo>
                  <a:cubicBezTo>
                    <a:pt x="1493564" y="1030147"/>
                    <a:pt x="1383725" y="999653"/>
                    <a:pt x="1206888" y="1008599"/>
                  </a:cubicBezTo>
                  <a:cubicBezTo>
                    <a:pt x="1030051" y="1017545"/>
                    <a:pt x="850688" y="1011619"/>
                    <a:pt x="639650" y="1008599"/>
                  </a:cubicBezTo>
                  <a:cubicBezTo>
                    <a:pt x="428612" y="1005579"/>
                    <a:pt x="216175" y="1011171"/>
                    <a:pt x="0" y="1008599"/>
                  </a:cubicBezTo>
                  <a:cubicBezTo>
                    <a:pt x="-17566" y="825794"/>
                    <a:pt x="-17639" y="683259"/>
                    <a:pt x="0" y="534557"/>
                  </a:cubicBezTo>
                  <a:cubicBezTo>
                    <a:pt x="17639" y="385855"/>
                    <a:pt x="21749" y="135211"/>
                    <a:pt x="0" y="0"/>
                  </a:cubicBezTo>
                  <a:close/>
                </a:path>
                <a:path w="3620663" h="1008599" stroke="0" extrusionOk="0">
                  <a:moveTo>
                    <a:pt x="0" y="0"/>
                  </a:moveTo>
                  <a:cubicBezTo>
                    <a:pt x="307167" y="-25822"/>
                    <a:pt x="392487" y="-7211"/>
                    <a:pt x="639650" y="0"/>
                  </a:cubicBezTo>
                  <a:cubicBezTo>
                    <a:pt x="886813" y="7211"/>
                    <a:pt x="975625" y="-23537"/>
                    <a:pt x="1279301" y="0"/>
                  </a:cubicBezTo>
                  <a:cubicBezTo>
                    <a:pt x="1582977" y="23537"/>
                    <a:pt x="1687500" y="12206"/>
                    <a:pt x="1846538" y="0"/>
                  </a:cubicBezTo>
                  <a:cubicBezTo>
                    <a:pt x="2005576" y="-12206"/>
                    <a:pt x="2146331" y="-13467"/>
                    <a:pt x="2341362" y="0"/>
                  </a:cubicBezTo>
                  <a:cubicBezTo>
                    <a:pt x="2536393" y="13467"/>
                    <a:pt x="2768257" y="26247"/>
                    <a:pt x="2908599" y="0"/>
                  </a:cubicBezTo>
                  <a:cubicBezTo>
                    <a:pt x="3048941" y="-26247"/>
                    <a:pt x="3459718" y="18803"/>
                    <a:pt x="3620663" y="0"/>
                  </a:cubicBezTo>
                  <a:cubicBezTo>
                    <a:pt x="3624455" y="145943"/>
                    <a:pt x="3619783" y="308551"/>
                    <a:pt x="3620663" y="494214"/>
                  </a:cubicBezTo>
                  <a:cubicBezTo>
                    <a:pt x="3621543" y="679877"/>
                    <a:pt x="3628829" y="787696"/>
                    <a:pt x="3620663" y="1008599"/>
                  </a:cubicBezTo>
                  <a:cubicBezTo>
                    <a:pt x="3485930" y="990980"/>
                    <a:pt x="3251640" y="1026590"/>
                    <a:pt x="3089632" y="1008599"/>
                  </a:cubicBezTo>
                  <a:cubicBezTo>
                    <a:pt x="2927624" y="990608"/>
                    <a:pt x="2744458" y="1014777"/>
                    <a:pt x="2413775" y="1008599"/>
                  </a:cubicBezTo>
                  <a:cubicBezTo>
                    <a:pt x="2083092" y="1002421"/>
                    <a:pt x="1982540" y="1012936"/>
                    <a:pt x="1810332" y="1008599"/>
                  </a:cubicBezTo>
                  <a:cubicBezTo>
                    <a:pt x="1638124" y="1004262"/>
                    <a:pt x="1423470" y="1001156"/>
                    <a:pt x="1170681" y="1008599"/>
                  </a:cubicBezTo>
                  <a:cubicBezTo>
                    <a:pt x="917892" y="1016042"/>
                    <a:pt x="831185" y="1010732"/>
                    <a:pt x="567237" y="1008599"/>
                  </a:cubicBezTo>
                  <a:cubicBezTo>
                    <a:pt x="303289" y="1006466"/>
                    <a:pt x="245104" y="982422"/>
                    <a:pt x="0" y="1008599"/>
                  </a:cubicBezTo>
                  <a:cubicBezTo>
                    <a:pt x="1355" y="838578"/>
                    <a:pt x="-280" y="622835"/>
                    <a:pt x="0" y="514385"/>
                  </a:cubicBezTo>
                  <a:cubicBezTo>
                    <a:pt x="280" y="405935"/>
                    <a:pt x="2110" y="252024"/>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latin typeface="Bierstadt" panose="020B0004020202020204" pitchFamily="34" charset="0"/>
              </a:endParaRPr>
            </a:p>
            <a:p>
              <a:pPr marL="0" indent="0">
                <a:buFont typeface="Arial" panose="020B0604020202020204" pitchFamily="34" charset="0"/>
                <a:buNone/>
              </a:pPr>
              <a:endParaRPr lang="en-US" sz="2000" i="1">
                <a:latin typeface="Bierstadt" panose="020B0004020202020204" pitchFamily="34" charset="0"/>
              </a:endParaRPr>
            </a:p>
          </p:txBody>
        </p:sp>
        <p:sp>
          <p:nvSpPr>
            <p:cNvPr id="13" name="Text Placeholder 2">
              <a:extLst>
                <a:ext uri="{FF2B5EF4-FFF2-40B4-BE49-F238E27FC236}">
                  <a16:creationId xmlns:a16="http://schemas.microsoft.com/office/drawing/2014/main" id="{88C7B480-1D65-0316-EA7E-090B5B4D0D80}"/>
                </a:ext>
              </a:extLst>
            </p:cNvPr>
            <p:cNvSpPr txBox="1">
              <a:spLocks/>
            </p:cNvSpPr>
            <p:nvPr/>
          </p:nvSpPr>
          <p:spPr>
            <a:xfrm>
              <a:off x="5303822" y="3345759"/>
              <a:ext cx="2577428" cy="471801"/>
            </a:xfrm>
            <a:prstGeom prst="rect">
              <a:avLst/>
            </a:prstGeom>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Bierstadt" panose="020B0004020202020204" pitchFamily="34" charset="0"/>
                </a:rPr>
                <a:t>Confidentiality </a:t>
              </a:r>
              <a:endParaRPr lang="en-US">
                <a:latin typeface="Bierstadt" panose="020B0004020202020204" pitchFamily="34" charset="0"/>
              </a:endParaRPr>
            </a:p>
          </p:txBody>
        </p:sp>
        <p:pic>
          <p:nvPicPr>
            <p:cNvPr id="24" name="Picture 23" descr="A blue padlock with yellow and blue stripes&#10;&#10;AI-generated content may be incorrect.">
              <a:extLst>
                <a:ext uri="{FF2B5EF4-FFF2-40B4-BE49-F238E27FC236}">
                  <a16:creationId xmlns:a16="http://schemas.microsoft.com/office/drawing/2014/main" id="{41FF3AEC-946D-911A-C764-F210733440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80555" y="2830318"/>
              <a:ext cx="1386061" cy="1386061"/>
            </a:xfrm>
            <a:prstGeom prst="rect">
              <a:avLst/>
            </a:prstGeom>
          </p:spPr>
        </p:pic>
      </p:grpSp>
      <p:grpSp>
        <p:nvGrpSpPr>
          <p:cNvPr id="40" name="Group 39" descr="Decisions">
            <a:extLst>
              <a:ext uri="{FF2B5EF4-FFF2-40B4-BE49-F238E27FC236}">
                <a16:creationId xmlns:a16="http://schemas.microsoft.com/office/drawing/2014/main" id="{DCE1D237-ABFE-AB81-DD1A-27A2B08D2551}"/>
              </a:ext>
            </a:extLst>
          </p:cNvPr>
          <p:cNvGrpSpPr/>
          <p:nvPr/>
        </p:nvGrpSpPr>
        <p:grpSpPr>
          <a:xfrm>
            <a:off x="8124558" y="3228055"/>
            <a:ext cx="3789063" cy="1339791"/>
            <a:chOff x="4307799" y="4256288"/>
            <a:chExt cx="3789063" cy="1339791"/>
          </a:xfrm>
        </p:grpSpPr>
        <p:sp>
          <p:nvSpPr>
            <p:cNvPr id="25" name="Text Placeholder 2">
              <a:extLst>
                <a:ext uri="{FF2B5EF4-FFF2-40B4-BE49-F238E27FC236}">
                  <a16:creationId xmlns:a16="http://schemas.microsoft.com/office/drawing/2014/main" id="{769FF03A-4533-B1B6-17BC-50541471DA46}"/>
                </a:ext>
              </a:extLst>
            </p:cNvPr>
            <p:cNvSpPr txBox="1">
              <a:spLocks/>
            </p:cNvSpPr>
            <p:nvPr/>
          </p:nvSpPr>
          <p:spPr>
            <a:xfrm>
              <a:off x="4476200" y="4421885"/>
              <a:ext cx="3620662" cy="1008599"/>
            </a:xfrm>
            <a:custGeom>
              <a:avLst/>
              <a:gdLst>
                <a:gd name="csX0" fmla="*/ 0 w 3620662"/>
                <a:gd name="csY0" fmla="*/ 0 h 1008599"/>
                <a:gd name="csX1" fmla="*/ 675857 w 3620662"/>
                <a:gd name="csY1" fmla="*/ 0 h 1008599"/>
                <a:gd name="csX2" fmla="*/ 1315507 w 3620662"/>
                <a:gd name="csY2" fmla="*/ 0 h 1008599"/>
                <a:gd name="csX3" fmla="*/ 1882744 w 3620662"/>
                <a:gd name="csY3" fmla="*/ 0 h 1008599"/>
                <a:gd name="csX4" fmla="*/ 2449981 w 3620662"/>
                <a:gd name="csY4" fmla="*/ 0 h 1008599"/>
                <a:gd name="csX5" fmla="*/ 3017218 w 3620662"/>
                <a:gd name="csY5" fmla="*/ 0 h 1008599"/>
                <a:gd name="csX6" fmla="*/ 3620662 w 3620662"/>
                <a:gd name="csY6" fmla="*/ 0 h 1008599"/>
                <a:gd name="csX7" fmla="*/ 3620662 w 3620662"/>
                <a:gd name="csY7" fmla="*/ 494214 h 1008599"/>
                <a:gd name="csX8" fmla="*/ 3620662 w 3620662"/>
                <a:gd name="csY8" fmla="*/ 1008599 h 1008599"/>
                <a:gd name="csX9" fmla="*/ 2944805 w 3620662"/>
                <a:gd name="csY9" fmla="*/ 1008599 h 1008599"/>
                <a:gd name="csX10" fmla="*/ 2377568 w 3620662"/>
                <a:gd name="csY10" fmla="*/ 1008599 h 1008599"/>
                <a:gd name="csX11" fmla="*/ 1701711 w 3620662"/>
                <a:gd name="csY11" fmla="*/ 1008599 h 1008599"/>
                <a:gd name="csX12" fmla="*/ 1206887 w 3620662"/>
                <a:gd name="csY12" fmla="*/ 1008599 h 1008599"/>
                <a:gd name="csX13" fmla="*/ 639650 w 3620662"/>
                <a:gd name="csY13" fmla="*/ 1008599 h 1008599"/>
                <a:gd name="csX14" fmla="*/ 0 w 3620662"/>
                <a:gd name="csY14" fmla="*/ 1008599 h 1008599"/>
                <a:gd name="csX15" fmla="*/ 0 w 3620662"/>
                <a:gd name="csY15" fmla="*/ 534557 h 1008599"/>
                <a:gd name="csX16" fmla="*/ 0 w 3620662"/>
                <a:gd name="csY16" fmla="*/ 0 h 100859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3620662" h="1008599" fill="none" extrusionOk="0">
                  <a:moveTo>
                    <a:pt x="0" y="0"/>
                  </a:moveTo>
                  <a:cubicBezTo>
                    <a:pt x="310511" y="-3428"/>
                    <a:pt x="403497" y="7728"/>
                    <a:pt x="675857" y="0"/>
                  </a:cubicBezTo>
                  <a:cubicBezTo>
                    <a:pt x="948217" y="-7728"/>
                    <a:pt x="1079806" y="29803"/>
                    <a:pt x="1315507" y="0"/>
                  </a:cubicBezTo>
                  <a:cubicBezTo>
                    <a:pt x="1551208" y="-29803"/>
                    <a:pt x="1761760" y="-13071"/>
                    <a:pt x="1882744" y="0"/>
                  </a:cubicBezTo>
                  <a:cubicBezTo>
                    <a:pt x="2003728" y="13071"/>
                    <a:pt x="2326935" y="14222"/>
                    <a:pt x="2449981" y="0"/>
                  </a:cubicBezTo>
                  <a:cubicBezTo>
                    <a:pt x="2573027" y="-14222"/>
                    <a:pt x="2799004" y="14418"/>
                    <a:pt x="3017218" y="0"/>
                  </a:cubicBezTo>
                  <a:cubicBezTo>
                    <a:pt x="3235432" y="-14418"/>
                    <a:pt x="3322134" y="-12570"/>
                    <a:pt x="3620662" y="0"/>
                  </a:cubicBezTo>
                  <a:cubicBezTo>
                    <a:pt x="3617355" y="180294"/>
                    <a:pt x="3601144" y="303991"/>
                    <a:pt x="3620662" y="494214"/>
                  </a:cubicBezTo>
                  <a:cubicBezTo>
                    <a:pt x="3640180" y="684437"/>
                    <a:pt x="3620107" y="792360"/>
                    <a:pt x="3620662" y="1008599"/>
                  </a:cubicBezTo>
                  <a:cubicBezTo>
                    <a:pt x="3339928" y="983955"/>
                    <a:pt x="3253241" y="1019210"/>
                    <a:pt x="2944805" y="1008599"/>
                  </a:cubicBezTo>
                  <a:cubicBezTo>
                    <a:pt x="2636369" y="997988"/>
                    <a:pt x="2552093" y="1005758"/>
                    <a:pt x="2377568" y="1008599"/>
                  </a:cubicBezTo>
                  <a:cubicBezTo>
                    <a:pt x="2203043" y="1011440"/>
                    <a:pt x="1909859" y="987051"/>
                    <a:pt x="1701711" y="1008599"/>
                  </a:cubicBezTo>
                  <a:cubicBezTo>
                    <a:pt x="1493563" y="1030147"/>
                    <a:pt x="1383724" y="999653"/>
                    <a:pt x="1206887" y="1008599"/>
                  </a:cubicBezTo>
                  <a:cubicBezTo>
                    <a:pt x="1030050" y="1017545"/>
                    <a:pt x="849369" y="1011253"/>
                    <a:pt x="639650" y="1008599"/>
                  </a:cubicBezTo>
                  <a:cubicBezTo>
                    <a:pt x="429931" y="1005945"/>
                    <a:pt x="216175" y="1011171"/>
                    <a:pt x="0" y="1008599"/>
                  </a:cubicBezTo>
                  <a:cubicBezTo>
                    <a:pt x="-17566" y="825794"/>
                    <a:pt x="-17639" y="683259"/>
                    <a:pt x="0" y="534557"/>
                  </a:cubicBezTo>
                  <a:cubicBezTo>
                    <a:pt x="17639" y="385855"/>
                    <a:pt x="21749" y="135211"/>
                    <a:pt x="0" y="0"/>
                  </a:cubicBezTo>
                  <a:close/>
                </a:path>
                <a:path w="3620662" h="1008599" stroke="0" extrusionOk="0">
                  <a:moveTo>
                    <a:pt x="0" y="0"/>
                  </a:moveTo>
                  <a:cubicBezTo>
                    <a:pt x="307167" y="-25822"/>
                    <a:pt x="392487" y="-7211"/>
                    <a:pt x="639650" y="0"/>
                  </a:cubicBezTo>
                  <a:cubicBezTo>
                    <a:pt x="886813" y="7211"/>
                    <a:pt x="975625" y="-23537"/>
                    <a:pt x="1279301" y="0"/>
                  </a:cubicBezTo>
                  <a:cubicBezTo>
                    <a:pt x="1582977" y="23537"/>
                    <a:pt x="1687500" y="12206"/>
                    <a:pt x="1846538" y="0"/>
                  </a:cubicBezTo>
                  <a:cubicBezTo>
                    <a:pt x="2005576" y="-12206"/>
                    <a:pt x="2146911" y="-12299"/>
                    <a:pt x="2341361" y="0"/>
                  </a:cubicBezTo>
                  <a:cubicBezTo>
                    <a:pt x="2535811" y="12299"/>
                    <a:pt x="2768256" y="26247"/>
                    <a:pt x="2908598" y="0"/>
                  </a:cubicBezTo>
                  <a:cubicBezTo>
                    <a:pt x="3048940" y="-26247"/>
                    <a:pt x="3459717" y="18803"/>
                    <a:pt x="3620662" y="0"/>
                  </a:cubicBezTo>
                  <a:cubicBezTo>
                    <a:pt x="3624454" y="145943"/>
                    <a:pt x="3619782" y="308551"/>
                    <a:pt x="3620662" y="494214"/>
                  </a:cubicBezTo>
                  <a:cubicBezTo>
                    <a:pt x="3621542" y="679877"/>
                    <a:pt x="3628828" y="787696"/>
                    <a:pt x="3620662" y="1008599"/>
                  </a:cubicBezTo>
                  <a:cubicBezTo>
                    <a:pt x="3478780" y="988789"/>
                    <a:pt x="3248346" y="1022773"/>
                    <a:pt x="3089632" y="1008599"/>
                  </a:cubicBezTo>
                  <a:cubicBezTo>
                    <a:pt x="2930918" y="994426"/>
                    <a:pt x="2744458" y="1014777"/>
                    <a:pt x="2413775" y="1008599"/>
                  </a:cubicBezTo>
                  <a:cubicBezTo>
                    <a:pt x="2083092" y="1002421"/>
                    <a:pt x="1984015" y="1015472"/>
                    <a:pt x="1810331" y="1008599"/>
                  </a:cubicBezTo>
                  <a:cubicBezTo>
                    <a:pt x="1636647" y="1001726"/>
                    <a:pt x="1421006" y="998120"/>
                    <a:pt x="1170681" y="1008599"/>
                  </a:cubicBezTo>
                  <a:cubicBezTo>
                    <a:pt x="920356" y="1019079"/>
                    <a:pt x="831185" y="1010732"/>
                    <a:pt x="567237" y="1008599"/>
                  </a:cubicBezTo>
                  <a:cubicBezTo>
                    <a:pt x="303289" y="1006466"/>
                    <a:pt x="245104" y="982422"/>
                    <a:pt x="0" y="1008599"/>
                  </a:cubicBezTo>
                  <a:cubicBezTo>
                    <a:pt x="1355" y="838578"/>
                    <a:pt x="-280" y="622835"/>
                    <a:pt x="0" y="514385"/>
                  </a:cubicBezTo>
                  <a:cubicBezTo>
                    <a:pt x="280" y="405935"/>
                    <a:pt x="2110" y="252024"/>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latin typeface="Bierstadt" panose="020B0004020202020204" pitchFamily="34" charset="0"/>
              </a:endParaRPr>
            </a:p>
            <a:p>
              <a:pPr marL="0" indent="0">
                <a:buFont typeface="Arial" panose="020B0604020202020204" pitchFamily="34" charset="0"/>
                <a:buNone/>
              </a:pPr>
              <a:endParaRPr lang="en-US" sz="2000" i="1">
                <a:latin typeface="Bierstadt" panose="020B0004020202020204" pitchFamily="34" charset="0"/>
              </a:endParaRPr>
            </a:p>
          </p:txBody>
        </p:sp>
        <p:sp>
          <p:nvSpPr>
            <p:cNvPr id="11" name="Text Placeholder 2">
              <a:extLst>
                <a:ext uri="{FF2B5EF4-FFF2-40B4-BE49-F238E27FC236}">
                  <a16:creationId xmlns:a16="http://schemas.microsoft.com/office/drawing/2014/main" id="{E49D6F55-9BB4-67B5-9ED3-EEAD06272CCF}"/>
                </a:ext>
              </a:extLst>
            </p:cNvPr>
            <p:cNvSpPr txBox="1">
              <a:spLocks/>
            </p:cNvSpPr>
            <p:nvPr/>
          </p:nvSpPr>
          <p:spPr>
            <a:xfrm>
              <a:off x="5375679" y="4719776"/>
              <a:ext cx="1840437" cy="471801"/>
            </a:xfrm>
            <a:prstGeom prst="rect">
              <a:avLst/>
            </a:prstGeom>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Bierstadt" panose="020B0004020202020204" pitchFamily="34" charset="0"/>
                </a:rPr>
                <a:t>Decisions</a:t>
              </a:r>
              <a:endParaRPr lang="en-US">
                <a:latin typeface="Bierstadt" panose="020B0004020202020204" pitchFamily="34" charset="0"/>
              </a:endParaRPr>
            </a:p>
          </p:txBody>
        </p:sp>
        <p:pic>
          <p:nvPicPr>
            <p:cNvPr id="30" name="Picture 29" descr="A blue and yellow logo&#10;&#10;AI-generated content may be incorrect.">
              <a:extLst>
                <a:ext uri="{FF2B5EF4-FFF2-40B4-BE49-F238E27FC236}">
                  <a16:creationId xmlns:a16="http://schemas.microsoft.com/office/drawing/2014/main" id="{10DB6E6B-4597-9642-9A80-CB620E6AE84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07799" y="4256288"/>
              <a:ext cx="1339791" cy="1339791"/>
            </a:xfrm>
            <a:prstGeom prst="rect">
              <a:avLst/>
            </a:prstGeom>
          </p:spPr>
        </p:pic>
      </p:grpSp>
      <p:grpSp>
        <p:nvGrpSpPr>
          <p:cNvPr id="38" name="Group 37" descr="Listening">
            <a:extLst>
              <a:ext uri="{FF2B5EF4-FFF2-40B4-BE49-F238E27FC236}">
                <a16:creationId xmlns:a16="http://schemas.microsoft.com/office/drawing/2014/main" id="{2C4BBEE2-E272-0C26-C006-FC49104513D1}"/>
              </a:ext>
            </a:extLst>
          </p:cNvPr>
          <p:cNvGrpSpPr/>
          <p:nvPr/>
        </p:nvGrpSpPr>
        <p:grpSpPr>
          <a:xfrm>
            <a:off x="4410711" y="4514516"/>
            <a:ext cx="3621024" cy="1377748"/>
            <a:chOff x="530653" y="5430484"/>
            <a:chExt cx="3621024" cy="1377748"/>
          </a:xfrm>
        </p:grpSpPr>
        <p:sp>
          <p:nvSpPr>
            <p:cNvPr id="19" name="Text Placeholder 2">
              <a:extLst>
                <a:ext uri="{FF2B5EF4-FFF2-40B4-BE49-F238E27FC236}">
                  <a16:creationId xmlns:a16="http://schemas.microsoft.com/office/drawing/2014/main" id="{18E94414-983E-980F-CC42-0947B12D9C5E}"/>
                </a:ext>
              </a:extLst>
            </p:cNvPr>
            <p:cNvSpPr txBox="1">
              <a:spLocks/>
            </p:cNvSpPr>
            <p:nvPr/>
          </p:nvSpPr>
          <p:spPr>
            <a:xfrm>
              <a:off x="530653" y="5647477"/>
              <a:ext cx="3621024" cy="1008599"/>
            </a:xfrm>
            <a:custGeom>
              <a:avLst/>
              <a:gdLst>
                <a:gd name="csX0" fmla="*/ 0 w 3621024"/>
                <a:gd name="csY0" fmla="*/ 0 h 1008599"/>
                <a:gd name="csX1" fmla="*/ 675924 w 3621024"/>
                <a:gd name="csY1" fmla="*/ 0 h 1008599"/>
                <a:gd name="csX2" fmla="*/ 1315639 w 3621024"/>
                <a:gd name="csY2" fmla="*/ 0 h 1008599"/>
                <a:gd name="csX3" fmla="*/ 1882932 w 3621024"/>
                <a:gd name="csY3" fmla="*/ 0 h 1008599"/>
                <a:gd name="csX4" fmla="*/ 2450226 w 3621024"/>
                <a:gd name="csY4" fmla="*/ 0 h 1008599"/>
                <a:gd name="csX5" fmla="*/ 3017520 w 3621024"/>
                <a:gd name="csY5" fmla="*/ 0 h 1008599"/>
                <a:gd name="csX6" fmla="*/ 3621024 w 3621024"/>
                <a:gd name="csY6" fmla="*/ 0 h 1008599"/>
                <a:gd name="csX7" fmla="*/ 3621024 w 3621024"/>
                <a:gd name="csY7" fmla="*/ 494214 h 1008599"/>
                <a:gd name="csX8" fmla="*/ 3621024 w 3621024"/>
                <a:gd name="csY8" fmla="*/ 1008599 h 1008599"/>
                <a:gd name="csX9" fmla="*/ 2945100 w 3621024"/>
                <a:gd name="csY9" fmla="*/ 1008599 h 1008599"/>
                <a:gd name="csX10" fmla="*/ 2377806 w 3621024"/>
                <a:gd name="csY10" fmla="*/ 1008599 h 1008599"/>
                <a:gd name="csX11" fmla="*/ 1701881 w 3621024"/>
                <a:gd name="csY11" fmla="*/ 1008599 h 1008599"/>
                <a:gd name="csX12" fmla="*/ 1207008 w 3621024"/>
                <a:gd name="csY12" fmla="*/ 1008599 h 1008599"/>
                <a:gd name="csX13" fmla="*/ 639714 w 3621024"/>
                <a:gd name="csY13" fmla="*/ 1008599 h 1008599"/>
                <a:gd name="csX14" fmla="*/ 0 w 3621024"/>
                <a:gd name="csY14" fmla="*/ 1008599 h 1008599"/>
                <a:gd name="csX15" fmla="*/ 0 w 3621024"/>
                <a:gd name="csY15" fmla="*/ 534557 h 1008599"/>
                <a:gd name="csX16" fmla="*/ 0 w 3621024"/>
                <a:gd name="csY16" fmla="*/ 0 h 100859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3621024" h="1008599" fill="none" extrusionOk="0">
                  <a:moveTo>
                    <a:pt x="0" y="0"/>
                  </a:moveTo>
                  <a:cubicBezTo>
                    <a:pt x="266143" y="11631"/>
                    <a:pt x="439910" y="-19733"/>
                    <a:pt x="675924" y="0"/>
                  </a:cubicBezTo>
                  <a:cubicBezTo>
                    <a:pt x="911938" y="19733"/>
                    <a:pt x="1068518" y="-2447"/>
                    <a:pt x="1315639" y="0"/>
                  </a:cubicBezTo>
                  <a:cubicBezTo>
                    <a:pt x="1562761" y="2447"/>
                    <a:pt x="1735806" y="18223"/>
                    <a:pt x="1882932" y="0"/>
                  </a:cubicBezTo>
                  <a:cubicBezTo>
                    <a:pt x="2030058" y="-18223"/>
                    <a:pt x="2169208" y="-25465"/>
                    <a:pt x="2450226" y="0"/>
                  </a:cubicBezTo>
                  <a:cubicBezTo>
                    <a:pt x="2731244" y="25465"/>
                    <a:pt x="2880796" y="20703"/>
                    <a:pt x="3017520" y="0"/>
                  </a:cubicBezTo>
                  <a:cubicBezTo>
                    <a:pt x="3154244" y="-20703"/>
                    <a:pt x="3364630" y="27809"/>
                    <a:pt x="3621024" y="0"/>
                  </a:cubicBezTo>
                  <a:cubicBezTo>
                    <a:pt x="3617717" y="180294"/>
                    <a:pt x="3601506" y="303991"/>
                    <a:pt x="3621024" y="494214"/>
                  </a:cubicBezTo>
                  <a:cubicBezTo>
                    <a:pt x="3640542" y="684437"/>
                    <a:pt x="3620469" y="792360"/>
                    <a:pt x="3621024" y="1008599"/>
                  </a:cubicBezTo>
                  <a:cubicBezTo>
                    <a:pt x="3291234" y="1010939"/>
                    <a:pt x="3158326" y="990775"/>
                    <a:pt x="2945100" y="1008599"/>
                  </a:cubicBezTo>
                  <a:cubicBezTo>
                    <a:pt x="2731874" y="1026423"/>
                    <a:pt x="2616543" y="1025796"/>
                    <a:pt x="2377806" y="1008599"/>
                  </a:cubicBezTo>
                  <a:cubicBezTo>
                    <a:pt x="2139069" y="991402"/>
                    <a:pt x="1843964" y="1028725"/>
                    <a:pt x="1701881" y="1008599"/>
                  </a:cubicBezTo>
                  <a:cubicBezTo>
                    <a:pt x="1559798" y="988473"/>
                    <a:pt x="1316454" y="1007570"/>
                    <a:pt x="1207008" y="1008599"/>
                  </a:cubicBezTo>
                  <a:cubicBezTo>
                    <a:pt x="1097562" y="1009628"/>
                    <a:pt x="754444" y="1032135"/>
                    <a:pt x="639714" y="1008599"/>
                  </a:cubicBezTo>
                  <a:cubicBezTo>
                    <a:pt x="524984" y="985063"/>
                    <a:pt x="144541" y="985135"/>
                    <a:pt x="0" y="1008599"/>
                  </a:cubicBezTo>
                  <a:cubicBezTo>
                    <a:pt x="-17566" y="825794"/>
                    <a:pt x="-17639" y="683259"/>
                    <a:pt x="0" y="534557"/>
                  </a:cubicBezTo>
                  <a:cubicBezTo>
                    <a:pt x="17639" y="385855"/>
                    <a:pt x="21749" y="135211"/>
                    <a:pt x="0" y="0"/>
                  </a:cubicBezTo>
                  <a:close/>
                </a:path>
                <a:path w="3621024" h="1008599" stroke="0" extrusionOk="0">
                  <a:moveTo>
                    <a:pt x="0" y="0"/>
                  </a:moveTo>
                  <a:cubicBezTo>
                    <a:pt x="150212" y="3897"/>
                    <a:pt x="465137" y="-31312"/>
                    <a:pt x="639714" y="0"/>
                  </a:cubicBezTo>
                  <a:cubicBezTo>
                    <a:pt x="814291" y="31312"/>
                    <a:pt x="1103909" y="-15670"/>
                    <a:pt x="1279428" y="0"/>
                  </a:cubicBezTo>
                  <a:cubicBezTo>
                    <a:pt x="1454947" y="15670"/>
                    <a:pt x="1621310" y="19531"/>
                    <a:pt x="1846722" y="0"/>
                  </a:cubicBezTo>
                  <a:cubicBezTo>
                    <a:pt x="2072134" y="-19531"/>
                    <a:pt x="2117515" y="-22367"/>
                    <a:pt x="2341596" y="0"/>
                  </a:cubicBezTo>
                  <a:cubicBezTo>
                    <a:pt x="2565677" y="22367"/>
                    <a:pt x="2708749" y="12894"/>
                    <a:pt x="2908889" y="0"/>
                  </a:cubicBezTo>
                  <a:cubicBezTo>
                    <a:pt x="3109029" y="-12894"/>
                    <a:pt x="3364620" y="-23344"/>
                    <a:pt x="3621024" y="0"/>
                  </a:cubicBezTo>
                  <a:cubicBezTo>
                    <a:pt x="3624816" y="145943"/>
                    <a:pt x="3620144" y="308551"/>
                    <a:pt x="3621024" y="494214"/>
                  </a:cubicBezTo>
                  <a:cubicBezTo>
                    <a:pt x="3621904" y="679877"/>
                    <a:pt x="3629190" y="787696"/>
                    <a:pt x="3621024" y="1008599"/>
                  </a:cubicBezTo>
                  <a:cubicBezTo>
                    <a:pt x="3387231" y="1000921"/>
                    <a:pt x="3267231" y="1016460"/>
                    <a:pt x="3089940" y="1008599"/>
                  </a:cubicBezTo>
                  <a:cubicBezTo>
                    <a:pt x="2912649" y="1000738"/>
                    <a:pt x="2607933" y="979490"/>
                    <a:pt x="2414016" y="1008599"/>
                  </a:cubicBezTo>
                  <a:cubicBezTo>
                    <a:pt x="2220099" y="1037708"/>
                    <a:pt x="2072750" y="986529"/>
                    <a:pt x="1810512" y="1008599"/>
                  </a:cubicBezTo>
                  <a:cubicBezTo>
                    <a:pt x="1548274" y="1030669"/>
                    <a:pt x="1386891" y="1000545"/>
                    <a:pt x="1170798" y="1008599"/>
                  </a:cubicBezTo>
                  <a:cubicBezTo>
                    <a:pt x="954705" y="1016653"/>
                    <a:pt x="754611" y="1005483"/>
                    <a:pt x="567294" y="1008599"/>
                  </a:cubicBezTo>
                  <a:cubicBezTo>
                    <a:pt x="379977" y="1011715"/>
                    <a:pt x="122498" y="1012493"/>
                    <a:pt x="0" y="1008599"/>
                  </a:cubicBezTo>
                  <a:cubicBezTo>
                    <a:pt x="1355" y="838578"/>
                    <a:pt x="-280" y="622835"/>
                    <a:pt x="0" y="514385"/>
                  </a:cubicBezTo>
                  <a:cubicBezTo>
                    <a:pt x="280" y="405935"/>
                    <a:pt x="2110" y="252024"/>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latin typeface="Bierstadt" panose="020B0004020202020204" pitchFamily="34" charset="0"/>
              </a:endParaRPr>
            </a:p>
            <a:p>
              <a:pPr marL="0" indent="0">
                <a:buFont typeface="Arial" panose="020B0604020202020204" pitchFamily="34" charset="0"/>
                <a:buNone/>
              </a:pPr>
              <a:endParaRPr lang="en-US" sz="2000" i="1">
                <a:latin typeface="Bierstadt" panose="020B0004020202020204" pitchFamily="34" charset="0"/>
              </a:endParaRPr>
            </a:p>
          </p:txBody>
        </p:sp>
        <p:sp>
          <p:nvSpPr>
            <p:cNvPr id="10" name="Text Placeholder 2">
              <a:extLst>
                <a:ext uri="{FF2B5EF4-FFF2-40B4-BE49-F238E27FC236}">
                  <a16:creationId xmlns:a16="http://schemas.microsoft.com/office/drawing/2014/main" id="{DDA3E454-36EF-6B08-A5DF-2259A5A6C114}"/>
                </a:ext>
              </a:extLst>
            </p:cNvPr>
            <p:cNvSpPr txBox="1">
              <a:spLocks/>
            </p:cNvSpPr>
            <p:nvPr/>
          </p:nvSpPr>
          <p:spPr>
            <a:xfrm>
              <a:off x="1671055" y="5932916"/>
              <a:ext cx="2270742" cy="471801"/>
            </a:xfrm>
            <a:prstGeom prst="rect">
              <a:avLst/>
            </a:prstGeom>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Bierstadt" panose="020B0004020202020204" pitchFamily="34" charset="0"/>
                </a:rPr>
                <a:t>Listening</a:t>
              </a:r>
              <a:endParaRPr lang="en-US">
                <a:latin typeface="Bierstadt" panose="020B0004020202020204" pitchFamily="34" charset="0"/>
              </a:endParaRPr>
            </a:p>
          </p:txBody>
        </p:sp>
        <p:pic>
          <p:nvPicPr>
            <p:cNvPr id="32" name="Picture 31" descr="A blue and yellow hexagons with arrows pointing to a person&#10;&#10;AI-generated content may be incorrect.">
              <a:extLst>
                <a:ext uri="{FF2B5EF4-FFF2-40B4-BE49-F238E27FC236}">
                  <a16:creationId xmlns:a16="http://schemas.microsoft.com/office/drawing/2014/main" id="{E22D21F1-CEB6-9F29-B365-EF596108450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5684" y="5430484"/>
              <a:ext cx="1377748" cy="1377748"/>
            </a:xfrm>
            <a:prstGeom prst="rect">
              <a:avLst/>
            </a:prstGeom>
          </p:spPr>
        </p:pic>
      </p:grpSp>
      <p:grpSp>
        <p:nvGrpSpPr>
          <p:cNvPr id="39" name="Group 38" descr="Participation">
            <a:extLst>
              <a:ext uri="{FF2B5EF4-FFF2-40B4-BE49-F238E27FC236}">
                <a16:creationId xmlns:a16="http://schemas.microsoft.com/office/drawing/2014/main" id="{F2381D06-C10C-5049-0DCC-0A1E2B2ED8C0}"/>
              </a:ext>
            </a:extLst>
          </p:cNvPr>
          <p:cNvGrpSpPr/>
          <p:nvPr/>
        </p:nvGrpSpPr>
        <p:grpSpPr>
          <a:xfrm>
            <a:off x="8124558" y="4514819"/>
            <a:ext cx="3806308" cy="1387626"/>
            <a:chOff x="4284262" y="5396154"/>
            <a:chExt cx="3806308" cy="1387626"/>
          </a:xfrm>
        </p:grpSpPr>
        <p:sp>
          <p:nvSpPr>
            <p:cNvPr id="28" name="Text Placeholder 2">
              <a:extLst>
                <a:ext uri="{FF2B5EF4-FFF2-40B4-BE49-F238E27FC236}">
                  <a16:creationId xmlns:a16="http://schemas.microsoft.com/office/drawing/2014/main" id="{504CF557-3CFE-806E-4974-8E37DDE13F2F}"/>
                </a:ext>
              </a:extLst>
            </p:cNvPr>
            <p:cNvSpPr txBox="1">
              <a:spLocks/>
            </p:cNvSpPr>
            <p:nvPr/>
          </p:nvSpPr>
          <p:spPr>
            <a:xfrm>
              <a:off x="4469909" y="5585667"/>
              <a:ext cx="3620661" cy="1008599"/>
            </a:xfrm>
            <a:custGeom>
              <a:avLst/>
              <a:gdLst>
                <a:gd name="csX0" fmla="*/ 0 w 3620661"/>
                <a:gd name="csY0" fmla="*/ 0 h 1008599"/>
                <a:gd name="csX1" fmla="*/ 675857 w 3620661"/>
                <a:gd name="csY1" fmla="*/ 0 h 1008599"/>
                <a:gd name="csX2" fmla="*/ 1315507 w 3620661"/>
                <a:gd name="csY2" fmla="*/ 0 h 1008599"/>
                <a:gd name="csX3" fmla="*/ 1882744 w 3620661"/>
                <a:gd name="csY3" fmla="*/ 0 h 1008599"/>
                <a:gd name="csX4" fmla="*/ 2449981 w 3620661"/>
                <a:gd name="csY4" fmla="*/ 0 h 1008599"/>
                <a:gd name="csX5" fmla="*/ 3017217 w 3620661"/>
                <a:gd name="csY5" fmla="*/ 0 h 1008599"/>
                <a:gd name="csX6" fmla="*/ 3620661 w 3620661"/>
                <a:gd name="csY6" fmla="*/ 0 h 1008599"/>
                <a:gd name="csX7" fmla="*/ 3620661 w 3620661"/>
                <a:gd name="csY7" fmla="*/ 494214 h 1008599"/>
                <a:gd name="csX8" fmla="*/ 3620661 w 3620661"/>
                <a:gd name="csY8" fmla="*/ 1008599 h 1008599"/>
                <a:gd name="csX9" fmla="*/ 2944804 w 3620661"/>
                <a:gd name="csY9" fmla="*/ 1008599 h 1008599"/>
                <a:gd name="csX10" fmla="*/ 2377567 w 3620661"/>
                <a:gd name="csY10" fmla="*/ 1008599 h 1008599"/>
                <a:gd name="csX11" fmla="*/ 1701711 w 3620661"/>
                <a:gd name="csY11" fmla="*/ 1008599 h 1008599"/>
                <a:gd name="csX12" fmla="*/ 1206887 w 3620661"/>
                <a:gd name="csY12" fmla="*/ 1008599 h 1008599"/>
                <a:gd name="csX13" fmla="*/ 639650 w 3620661"/>
                <a:gd name="csY13" fmla="*/ 1008599 h 1008599"/>
                <a:gd name="csX14" fmla="*/ 0 w 3620661"/>
                <a:gd name="csY14" fmla="*/ 1008599 h 1008599"/>
                <a:gd name="csX15" fmla="*/ 0 w 3620661"/>
                <a:gd name="csY15" fmla="*/ 534557 h 1008599"/>
                <a:gd name="csX16" fmla="*/ 0 w 3620661"/>
                <a:gd name="csY16" fmla="*/ 0 h 100859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3620661" h="1008599" fill="none" extrusionOk="0">
                  <a:moveTo>
                    <a:pt x="0" y="0"/>
                  </a:moveTo>
                  <a:cubicBezTo>
                    <a:pt x="310511" y="-3428"/>
                    <a:pt x="403497" y="7728"/>
                    <a:pt x="675857" y="0"/>
                  </a:cubicBezTo>
                  <a:cubicBezTo>
                    <a:pt x="948217" y="-7728"/>
                    <a:pt x="1079806" y="29803"/>
                    <a:pt x="1315507" y="0"/>
                  </a:cubicBezTo>
                  <a:cubicBezTo>
                    <a:pt x="1551208" y="-29803"/>
                    <a:pt x="1761760" y="-13071"/>
                    <a:pt x="1882744" y="0"/>
                  </a:cubicBezTo>
                  <a:cubicBezTo>
                    <a:pt x="2003728" y="13071"/>
                    <a:pt x="2326935" y="14222"/>
                    <a:pt x="2449981" y="0"/>
                  </a:cubicBezTo>
                  <a:cubicBezTo>
                    <a:pt x="2573027" y="-14222"/>
                    <a:pt x="2803545" y="20279"/>
                    <a:pt x="3017217" y="0"/>
                  </a:cubicBezTo>
                  <a:cubicBezTo>
                    <a:pt x="3230889" y="-20279"/>
                    <a:pt x="3322133" y="-12570"/>
                    <a:pt x="3620661" y="0"/>
                  </a:cubicBezTo>
                  <a:cubicBezTo>
                    <a:pt x="3617354" y="180294"/>
                    <a:pt x="3601143" y="303991"/>
                    <a:pt x="3620661" y="494214"/>
                  </a:cubicBezTo>
                  <a:cubicBezTo>
                    <a:pt x="3640179" y="684437"/>
                    <a:pt x="3620106" y="792360"/>
                    <a:pt x="3620661" y="1008599"/>
                  </a:cubicBezTo>
                  <a:cubicBezTo>
                    <a:pt x="3339927" y="983955"/>
                    <a:pt x="3253240" y="1019210"/>
                    <a:pt x="2944804" y="1008599"/>
                  </a:cubicBezTo>
                  <a:cubicBezTo>
                    <a:pt x="2636368" y="997988"/>
                    <a:pt x="2552092" y="1005758"/>
                    <a:pt x="2377567" y="1008599"/>
                  </a:cubicBezTo>
                  <a:cubicBezTo>
                    <a:pt x="2203042" y="1011440"/>
                    <a:pt x="1907848" y="985445"/>
                    <a:pt x="1701711" y="1008599"/>
                  </a:cubicBezTo>
                  <a:cubicBezTo>
                    <a:pt x="1495574" y="1031753"/>
                    <a:pt x="1383724" y="999653"/>
                    <a:pt x="1206887" y="1008599"/>
                  </a:cubicBezTo>
                  <a:cubicBezTo>
                    <a:pt x="1030050" y="1017545"/>
                    <a:pt x="849369" y="1011253"/>
                    <a:pt x="639650" y="1008599"/>
                  </a:cubicBezTo>
                  <a:cubicBezTo>
                    <a:pt x="429931" y="1005945"/>
                    <a:pt x="216175" y="1011171"/>
                    <a:pt x="0" y="1008599"/>
                  </a:cubicBezTo>
                  <a:cubicBezTo>
                    <a:pt x="-17566" y="825794"/>
                    <a:pt x="-17639" y="683259"/>
                    <a:pt x="0" y="534557"/>
                  </a:cubicBezTo>
                  <a:cubicBezTo>
                    <a:pt x="17639" y="385855"/>
                    <a:pt x="21749" y="135211"/>
                    <a:pt x="0" y="0"/>
                  </a:cubicBezTo>
                  <a:close/>
                </a:path>
                <a:path w="3620661" h="1008599" stroke="0" extrusionOk="0">
                  <a:moveTo>
                    <a:pt x="0" y="0"/>
                  </a:moveTo>
                  <a:cubicBezTo>
                    <a:pt x="307167" y="-25822"/>
                    <a:pt x="392487" y="-7211"/>
                    <a:pt x="639650" y="0"/>
                  </a:cubicBezTo>
                  <a:cubicBezTo>
                    <a:pt x="886813" y="7211"/>
                    <a:pt x="979682" y="-22647"/>
                    <a:pt x="1279300" y="0"/>
                  </a:cubicBezTo>
                  <a:cubicBezTo>
                    <a:pt x="1578918" y="22647"/>
                    <a:pt x="1687499" y="12206"/>
                    <a:pt x="1846537" y="0"/>
                  </a:cubicBezTo>
                  <a:cubicBezTo>
                    <a:pt x="2005575" y="-12206"/>
                    <a:pt x="2146330" y="-13467"/>
                    <a:pt x="2341361" y="0"/>
                  </a:cubicBezTo>
                  <a:cubicBezTo>
                    <a:pt x="2536392" y="13467"/>
                    <a:pt x="2768256" y="26247"/>
                    <a:pt x="2908598" y="0"/>
                  </a:cubicBezTo>
                  <a:cubicBezTo>
                    <a:pt x="3048940" y="-26247"/>
                    <a:pt x="3461061" y="23409"/>
                    <a:pt x="3620661" y="0"/>
                  </a:cubicBezTo>
                  <a:cubicBezTo>
                    <a:pt x="3624453" y="145943"/>
                    <a:pt x="3619781" y="308551"/>
                    <a:pt x="3620661" y="494214"/>
                  </a:cubicBezTo>
                  <a:cubicBezTo>
                    <a:pt x="3621541" y="679877"/>
                    <a:pt x="3628827" y="787696"/>
                    <a:pt x="3620661" y="1008599"/>
                  </a:cubicBezTo>
                  <a:cubicBezTo>
                    <a:pt x="3478779" y="988789"/>
                    <a:pt x="3248345" y="1022773"/>
                    <a:pt x="3089631" y="1008599"/>
                  </a:cubicBezTo>
                  <a:cubicBezTo>
                    <a:pt x="2930917" y="994426"/>
                    <a:pt x="2744457" y="1014777"/>
                    <a:pt x="2413774" y="1008599"/>
                  </a:cubicBezTo>
                  <a:cubicBezTo>
                    <a:pt x="2083091" y="1002421"/>
                    <a:pt x="1982539" y="1012936"/>
                    <a:pt x="1810331" y="1008599"/>
                  </a:cubicBezTo>
                  <a:cubicBezTo>
                    <a:pt x="1638123" y="1004262"/>
                    <a:pt x="1423469" y="1001156"/>
                    <a:pt x="1170680" y="1008599"/>
                  </a:cubicBezTo>
                  <a:cubicBezTo>
                    <a:pt x="917891" y="1016042"/>
                    <a:pt x="826427" y="1004785"/>
                    <a:pt x="567237" y="1008599"/>
                  </a:cubicBezTo>
                  <a:cubicBezTo>
                    <a:pt x="308047" y="1012413"/>
                    <a:pt x="245104" y="982422"/>
                    <a:pt x="0" y="1008599"/>
                  </a:cubicBezTo>
                  <a:cubicBezTo>
                    <a:pt x="1355" y="838578"/>
                    <a:pt x="-280" y="622835"/>
                    <a:pt x="0" y="514385"/>
                  </a:cubicBezTo>
                  <a:cubicBezTo>
                    <a:pt x="280" y="405935"/>
                    <a:pt x="2110" y="252024"/>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latin typeface="Bierstadt" panose="020B0004020202020204" pitchFamily="34" charset="0"/>
              </a:endParaRPr>
            </a:p>
            <a:p>
              <a:pPr marL="0" indent="0">
                <a:buFont typeface="Arial" panose="020B0604020202020204" pitchFamily="34" charset="0"/>
                <a:buNone/>
              </a:pPr>
              <a:endParaRPr lang="en-US" sz="2000" i="1">
                <a:latin typeface="Bierstadt" panose="020B0004020202020204" pitchFamily="34" charset="0"/>
              </a:endParaRPr>
            </a:p>
          </p:txBody>
        </p:sp>
        <p:sp>
          <p:nvSpPr>
            <p:cNvPr id="14" name="Text Placeholder 2">
              <a:extLst>
                <a:ext uri="{FF2B5EF4-FFF2-40B4-BE49-F238E27FC236}">
                  <a16:creationId xmlns:a16="http://schemas.microsoft.com/office/drawing/2014/main" id="{67FF9E0A-50F9-9AA1-A76D-2EC7F2ABF761}"/>
                </a:ext>
              </a:extLst>
            </p:cNvPr>
            <p:cNvSpPr txBox="1">
              <a:spLocks/>
            </p:cNvSpPr>
            <p:nvPr/>
          </p:nvSpPr>
          <p:spPr>
            <a:xfrm>
              <a:off x="5233793" y="5852725"/>
              <a:ext cx="2577428" cy="471801"/>
            </a:xfrm>
            <a:prstGeom prst="rect">
              <a:avLst/>
            </a:prstGeom>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Bierstadt" panose="020B0004020202020204" pitchFamily="34" charset="0"/>
                </a:rPr>
                <a:t>Participation </a:t>
              </a:r>
              <a:endParaRPr lang="en-US">
                <a:latin typeface="Bierstadt" panose="020B0004020202020204" pitchFamily="34" charset="0"/>
              </a:endParaRPr>
            </a:p>
          </p:txBody>
        </p:sp>
        <p:pic>
          <p:nvPicPr>
            <p:cNvPr id="34" name="Picture 33" descr="A blue and yellow logo&#10;&#10;AI-generated content may be incorrect.">
              <a:extLst>
                <a:ext uri="{FF2B5EF4-FFF2-40B4-BE49-F238E27FC236}">
                  <a16:creationId xmlns:a16="http://schemas.microsoft.com/office/drawing/2014/main" id="{D24B17EA-5F02-2E37-3642-1B4865DD816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84262" y="5396154"/>
              <a:ext cx="1386394" cy="1387626"/>
            </a:xfrm>
            <a:prstGeom prst="rect">
              <a:avLst/>
            </a:prstGeom>
          </p:spPr>
        </p:pic>
      </p:grpSp>
    </p:spTree>
    <p:extLst>
      <p:ext uri="{BB962C8B-B14F-4D97-AF65-F5344CB8AC3E}">
        <p14:creationId xmlns:p14="http://schemas.microsoft.com/office/powerpoint/2010/main" val="3468609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375E8-8C1F-19C5-4B41-040A5DE18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ED855D-CC58-DC49-E5A1-BC5A412B2A42}"/>
              </a:ext>
            </a:extLst>
          </p:cNvPr>
          <p:cNvSpPr>
            <a:spLocks noGrp="1"/>
          </p:cNvSpPr>
          <p:nvPr>
            <p:ph type="title"/>
          </p:nvPr>
        </p:nvSpPr>
        <p:spPr/>
        <p:txBody>
          <a:bodyPr/>
          <a:lstStyle/>
          <a:p>
            <a:r>
              <a:rPr lang="en-US">
                <a:solidFill>
                  <a:srgbClr val="E3E24F"/>
                </a:solidFill>
              </a:rPr>
              <a:t>Code of Ethics</a:t>
            </a:r>
          </a:p>
        </p:txBody>
      </p:sp>
      <p:sp>
        <p:nvSpPr>
          <p:cNvPr id="3" name="Text Placeholder 2">
            <a:extLst>
              <a:ext uri="{FF2B5EF4-FFF2-40B4-BE49-F238E27FC236}">
                <a16:creationId xmlns:a16="http://schemas.microsoft.com/office/drawing/2014/main" id="{21CA31FD-B2EB-109A-0077-F10B4AC6820C}"/>
              </a:ext>
            </a:extLst>
          </p:cNvPr>
          <p:cNvSpPr>
            <a:spLocks noGrp="1"/>
          </p:cNvSpPr>
          <p:nvPr>
            <p:ph type="body" sz="quarter" idx="12"/>
          </p:nvPr>
        </p:nvSpPr>
        <p:spPr>
          <a:xfrm>
            <a:off x="651751" y="2255453"/>
            <a:ext cx="5542861" cy="3777793"/>
          </a:xfrm>
        </p:spPr>
        <p:txBody>
          <a:bodyPr/>
          <a:lstStyle/>
          <a:p>
            <a:pPr marL="0" indent="0">
              <a:buNone/>
            </a:pPr>
            <a:r>
              <a:rPr lang="en-US" i="1"/>
              <a:t>The importance of ethics in business should be woven into all aspects of the Company. </a:t>
            </a:r>
          </a:p>
          <a:p>
            <a:pPr marL="0" indent="0">
              <a:buNone/>
            </a:pPr>
            <a:endParaRPr lang="en-US" i="1"/>
          </a:p>
          <a:p>
            <a:pPr marL="0" indent="0">
              <a:buNone/>
            </a:pPr>
            <a:endParaRPr lang="en-US" i="1"/>
          </a:p>
          <a:p>
            <a:pPr marL="0" indent="0">
              <a:buNone/>
            </a:pPr>
            <a:r>
              <a:rPr lang="en-US" b="1"/>
              <a:t>Business ethics </a:t>
            </a:r>
            <a:r>
              <a:rPr lang="en-US"/>
              <a:t>are a set of rules or guidelines that management or individuals follow when making decisions facing their company. </a:t>
            </a:r>
            <a:endParaRPr lang="en-US" i="1"/>
          </a:p>
          <a:p>
            <a:pPr marL="0" indent="0">
              <a:buNone/>
            </a:pPr>
            <a:endParaRPr lang="en-US" i="1"/>
          </a:p>
          <a:p>
            <a:pPr marL="0" indent="0">
              <a:buNone/>
            </a:pPr>
            <a:endParaRPr lang="en-US" i="1"/>
          </a:p>
        </p:txBody>
      </p:sp>
      <p:pic>
        <p:nvPicPr>
          <p:cNvPr id="6" name="Picture 5">
            <a:extLst>
              <a:ext uri="{FF2B5EF4-FFF2-40B4-BE49-F238E27FC236}">
                <a16:creationId xmlns:a16="http://schemas.microsoft.com/office/drawing/2014/main" id="{39F00EFE-DD59-396E-CEB4-4DF7945E5EC6}"/>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9844" y="2046695"/>
            <a:ext cx="4120405" cy="4124068"/>
          </a:xfrm>
          <a:prstGeom prst="rect">
            <a:avLst/>
          </a:prstGeom>
        </p:spPr>
      </p:pic>
      <p:sp>
        <p:nvSpPr>
          <p:cNvPr id="7" name="Right Triangle 6">
            <a:extLst>
              <a:ext uri="{FF2B5EF4-FFF2-40B4-BE49-F238E27FC236}">
                <a16:creationId xmlns:a16="http://schemas.microsoft.com/office/drawing/2014/main" id="{699B8962-C1F5-73AE-8DB6-F9987E52FC3D}"/>
              </a:ext>
              <a:ext uri="{C183D7F6-B498-43B3-948B-1728B52AA6E4}">
                <adec:decorative xmlns:adec="http://schemas.microsoft.com/office/drawing/2017/decorative" val="1"/>
              </a:ext>
            </a:extLst>
          </p:cNvPr>
          <p:cNvSpPr/>
          <p:nvPr/>
        </p:nvSpPr>
        <p:spPr>
          <a:xfrm flipH="1">
            <a:off x="9137904" y="4654296"/>
            <a:ext cx="3054096" cy="220370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334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8F79-F4C3-58D3-A8B1-097B54A9D93A}"/>
              </a:ext>
            </a:extLst>
          </p:cNvPr>
          <p:cNvSpPr>
            <a:spLocks noGrp="1"/>
          </p:cNvSpPr>
          <p:nvPr>
            <p:ph type="title"/>
          </p:nvPr>
        </p:nvSpPr>
        <p:spPr/>
        <p:txBody>
          <a:bodyPr/>
          <a:lstStyle/>
          <a:p>
            <a:r>
              <a:rPr lang="en-US">
                <a:solidFill>
                  <a:srgbClr val="E3E24F"/>
                </a:solidFill>
              </a:rPr>
              <a:t>Decision-making</a:t>
            </a:r>
            <a:r>
              <a:rPr lang="en-US"/>
              <a:t> </a:t>
            </a:r>
          </a:p>
        </p:txBody>
      </p:sp>
      <p:sp>
        <p:nvSpPr>
          <p:cNvPr id="3" name="Text Placeholder 2">
            <a:extLst>
              <a:ext uri="{FF2B5EF4-FFF2-40B4-BE49-F238E27FC236}">
                <a16:creationId xmlns:a16="http://schemas.microsoft.com/office/drawing/2014/main" id="{0195E623-BF89-6537-5EAC-135C6179BF2C}"/>
              </a:ext>
            </a:extLst>
          </p:cNvPr>
          <p:cNvSpPr>
            <a:spLocks noGrp="1"/>
          </p:cNvSpPr>
          <p:nvPr>
            <p:ph type="body" sz="quarter" idx="12"/>
          </p:nvPr>
        </p:nvSpPr>
        <p:spPr>
          <a:xfrm>
            <a:off x="1844132" y="2497501"/>
            <a:ext cx="9442434" cy="3562640"/>
          </a:xfrm>
        </p:spPr>
        <p:txBody>
          <a:bodyPr/>
          <a:lstStyle/>
          <a:p>
            <a:pPr marL="0" indent="0">
              <a:buNone/>
            </a:pPr>
            <a:r>
              <a:rPr lang="en-US" b="1"/>
              <a:t>Unanimous: </a:t>
            </a:r>
            <a:r>
              <a:rPr lang="en-US"/>
              <a:t>Everyone is in complete agreement.</a:t>
            </a:r>
            <a:br>
              <a:rPr lang="en-US"/>
            </a:br>
            <a:endParaRPr lang="en-US"/>
          </a:p>
          <a:p>
            <a:pPr marL="0" indent="0">
              <a:buNone/>
            </a:pPr>
            <a:r>
              <a:rPr lang="en-US" b="1"/>
              <a:t>Consensus: </a:t>
            </a:r>
            <a:r>
              <a:rPr lang="en-US"/>
              <a:t>May not be the first preference of individuals in a group but it is a decision to which everyone can give their consent. Good consensus process relies heavily on problem-solving, questioning, empathy, and self-sacrifice.</a:t>
            </a:r>
            <a:br>
              <a:rPr lang="en-US"/>
            </a:br>
            <a:endParaRPr lang="en-US"/>
          </a:p>
          <a:p>
            <a:pPr marL="0" indent="0">
              <a:buNone/>
            </a:pPr>
            <a:r>
              <a:rPr lang="en-US" b="1"/>
              <a:t>Stalemate: </a:t>
            </a:r>
            <a:r>
              <a:rPr lang="en-US"/>
              <a:t>An even draw in terms of those in </a:t>
            </a:r>
            <a:r>
              <a:rPr lang="en-US" err="1"/>
              <a:t>favour</a:t>
            </a:r>
            <a:r>
              <a:rPr lang="en-US"/>
              <a:t> and those opposed. Further discussion is required to move forward.</a:t>
            </a:r>
          </a:p>
          <a:p>
            <a:endParaRPr lang="en-US"/>
          </a:p>
        </p:txBody>
      </p:sp>
      <p:pic>
        <p:nvPicPr>
          <p:cNvPr id="5" name="Picture 4">
            <a:extLst>
              <a:ext uri="{FF2B5EF4-FFF2-40B4-BE49-F238E27FC236}">
                <a16:creationId xmlns:a16="http://schemas.microsoft.com/office/drawing/2014/main" id="{E1E61213-EE12-CA7B-B2B0-99F4A92E9E91}"/>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716" y="1862775"/>
            <a:ext cx="1716027" cy="1716027"/>
          </a:xfrm>
          <a:prstGeom prst="rect">
            <a:avLst/>
          </a:prstGeom>
        </p:spPr>
      </p:pic>
      <p:pic>
        <p:nvPicPr>
          <p:cNvPr id="9" name="Picture 8">
            <a:extLst>
              <a:ext uri="{FF2B5EF4-FFF2-40B4-BE49-F238E27FC236}">
                <a16:creationId xmlns:a16="http://schemas.microsoft.com/office/drawing/2014/main" id="{F2E80B44-E5FA-6A6A-2E42-AD1A3C864A56}"/>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104" y="3103444"/>
            <a:ext cx="1716027" cy="1716027"/>
          </a:xfrm>
          <a:prstGeom prst="rect">
            <a:avLst/>
          </a:prstGeom>
        </p:spPr>
      </p:pic>
      <p:pic>
        <p:nvPicPr>
          <p:cNvPr id="11" name="Picture 10">
            <a:extLst>
              <a:ext uri="{FF2B5EF4-FFF2-40B4-BE49-F238E27FC236}">
                <a16:creationId xmlns:a16="http://schemas.microsoft.com/office/drawing/2014/main" id="{73B0950A-32C9-FCFD-0790-675AA8978BE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8240" y="4689272"/>
            <a:ext cx="1714503" cy="1716027"/>
          </a:xfrm>
          <a:prstGeom prst="rect">
            <a:avLst/>
          </a:prstGeom>
        </p:spPr>
      </p:pic>
    </p:spTree>
    <p:extLst>
      <p:ext uri="{BB962C8B-B14F-4D97-AF65-F5344CB8AC3E}">
        <p14:creationId xmlns:p14="http://schemas.microsoft.com/office/powerpoint/2010/main" val="3226803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B054A-8316-4284-0DCE-8A5552E3446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4FA28AE1-8ECC-E4DB-2813-35DB12975C1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3A83097C-D7DF-B1E0-B3EC-37D403DF3292}"/>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B8055535-5DA6-0D4E-BE25-564D29679A90}"/>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09C6A61-FDF8-9400-6CA0-0ADB5A63ACC1}"/>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STUDENT INNOVATION</a:t>
            </a:r>
          </a:p>
        </p:txBody>
      </p:sp>
      <p:sp>
        <p:nvSpPr>
          <p:cNvPr id="14" name="Right Triangle 13">
            <a:extLst>
              <a:ext uri="{FF2B5EF4-FFF2-40B4-BE49-F238E27FC236}">
                <a16:creationId xmlns:a16="http://schemas.microsoft.com/office/drawing/2014/main" id="{562821DC-BA60-8848-EB62-FE62A295D872}"/>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713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9E01-2C6E-8C4C-31F6-61E27E3B304F}"/>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D15D2CAE-0CF3-FB4B-6E6B-2DD05436FAA8}"/>
              </a:ext>
              <a:ext uri="{C183D7F6-B498-43B3-948B-1728B52AA6E4}">
                <adec:decorative xmlns:adec="http://schemas.microsoft.com/office/drawing/2017/decorative" val="1"/>
              </a:ext>
            </a:extLst>
          </p:cNvPr>
          <p:cNvSpPr/>
          <p:nvPr/>
        </p:nvSpPr>
        <p:spPr>
          <a:xfrm>
            <a:off x="7073151" y="2320164"/>
            <a:ext cx="4760257" cy="4033586"/>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7964C-C243-C4EB-008D-B30537339F4A}"/>
              </a:ext>
            </a:extLst>
          </p:cNvPr>
          <p:cNvSpPr>
            <a:spLocks noGrp="1"/>
          </p:cNvSpPr>
          <p:nvPr>
            <p:ph type="title"/>
          </p:nvPr>
        </p:nvSpPr>
        <p:spPr/>
        <p:txBody>
          <a:bodyPr/>
          <a:lstStyle/>
          <a:p>
            <a:r>
              <a:rPr lang="en-US">
                <a:solidFill>
                  <a:srgbClr val="E3E24F"/>
                </a:solidFill>
              </a:rPr>
              <a:t>Student Innovation</a:t>
            </a:r>
          </a:p>
        </p:txBody>
      </p:sp>
      <p:sp>
        <p:nvSpPr>
          <p:cNvPr id="8" name="Text Placeholder 7">
            <a:extLst>
              <a:ext uri="{FF2B5EF4-FFF2-40B4-BE49-F238E27FC236}">
                <a16:creationId xmlns:a16="http://schemas.microsoft.com/office/drawing/2014/main" id="{1A255E1C-A16E-7530-C12C-F3DDC8E8419B}"/>
              </a:ext>
            </a:extLst>
          </p:cNvPr>
          <p:cNvSpPr>
            <a:spLocks noGrp="1"/>
          </p:cNvSpPr>
          <p:nvPr>
            <p:ph type="body" sz="quarter" idx="12"/>
          </p:nvPr>
        </p:nvSpPr>
        <p:spPr>
          <a:xfrm>
            <a:off x="651750" y="2662518"/>
            <a:ext cx="4314697" cy="3626522"/>
          </a:xfrm>
        </p:spPr>
        <p:txBody>
          <a:bodyPr/>
          <a:lstStyle/>
          <a:p>
            <a:pPr marL="0" indent="0">
              <a:buNone/>
            </a:pPr>
            <a:r>
              <a:rPr lang="en-US" sz="3200" b="1"/>
              <a:t>INNOVATION vs. INVENTION </a:t>
            </a:r>
          </a:p>
          <a:p>
            <a:pPr marL="0" indent="0">
              <a:buNone/>
            </a:pPr>
            <a:endParaRPr lang="en-US"/>
          </a:p>
          <a:p>
            <a:pPr marL="0" indent="0">
              <a:buNone/>
            </a:pPr>
            <a:r>
              <a:rPr lang="en-US"/>
              <a:t>What is the difference?</a:t>
            </a:r>
          </a:p>
        </p:txBody>
      </p:sp>
      <p:pic>
        <p:nvPicPr>
          <p:cNvPr id="12" name="Picture 11">
            <a:extLst>
              <a:ext uri="{FF2B5EF4-FFF2-40B4-BE49-F238E27FC236}">
                <a16:creationId xmlns:a16="http://schemas.microsoft.com/office/drawing/2014/main" id="{010EACF9-9B37-A0B3-2E51-117F7C3B4B06}"/>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5915" y="4326034"/>
            <a:ext cx="2153413" cy="2153413"/>
          </a:xfrm>
          <a:prstGeom prst="rect">
            <a:avLst/>
          </a:prstGeom>
        </p:spPr>
      </p:pic>
      <p:pic>
        <p:nvPicPr>
          <p:cNvPr id="16" name="Online Media 3" title="The Difference Between Invention &amp; Innovation in Business">
            <a:hlinkClick r:id="" action="ppaction://media"/>
            <a:extLst>
              <a:ext uri="{FF2B5EF4-FFF2-40B4-BE49-F238E27FC236}">
                <a16:creationId xmlns:a16="http://schemas.microsoft.com/office/drawing/2014/main" id="{F9735E43-9075-6ECE-FA07-7792DFD66A1A}"/>
              </a:ext>
            </a:extLst>
          </p:cNvPr>
          <p:cNvPicPr>
            <a:picLocks noRot="1" noChangeAspect="1"/>
          </p:cNvPicPr>
          <p:nvPr>
            <a:videoFile r:link="rId1"/>
          </p:nvPr>
        </p:nvPicPr>
        <p:blipFill>
          <a:blip r:embed="rId5"/>
          <a:stretch>
            <a:fillRect/>
          </a:stretch>
        </p:blipFill>
        <p:spPr>
          <a:xfrm>
            <a:off x="5118850" y="2468208"/>
            <a:ext cx="6576374" cy="3715651"/>
          </a:xfrm>
          <a:prstGeom prst="rect">
            <a:avLst/>
          </a:prstGeom>
        </p:spPr>
      </p:pic>
      <p:pic>
        <p:nvPicPr>
          <p:cNvPr id="3" name="Picture 2">
            <a:extLst>
              <a:ext uri="{FF2B5EF4-FFF2-40B4-BE49-F238E27FC236}">
                <a16:creationId xmlns:a16="http://schemas.microsoft.com/office/drawing/2014/main" id="{163F6C31-5B30-3310-66AB-69270C76D566}"/>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97596" y="2048049"/>
            <a:ext cx="1716027" cy="1714503"/>
          </a:xfrm>
          <a:prstGeom prst="rect">
            <a:avLst/>
          </a:prstGeom>
        </p:spPr>
      </p:pic>
      <p:sp>
        <p:nvSpPr>
          <p:cNvPr id="5" name="TextBox 4">
            <a:extLst>
              <a:ext uri="{FF2B5EF4-FFF2-40B4-BE49-F238E27FC236}">
                <a16:creationId xmlns:a16="http://schemas.microsoft.com/office/drawing/2014/main" id="{441F9F44-9C2B-6BB7-EB55-3309452EEA23}"/>
              </a:ext>
            </a:extLst>
          </p:cNvPr>
          <p:cNvSpPr txBox="1"/>
          <p:nvPr/>
        </p:nvSpPr>
        <p:spPr>
          <a:xfrm>
            <a:off x="5118850" y="6404577"/>
            <a:ext cx="6094602" cy="369332"/>
          </a:xfrm>
          <a:prstGeom prst="rect">
            <a:avLst/>
          </a:prstGeom>
          <a:noFill/>
        </p:spPr>
        <p:txBody>
          <a:bodyPr wrap="square">
            <a:spAutoFit/>
          </a:bodyPr>
          <a:lstStyle/>
          <a:p>
            <a:r>
              <a:rPr lang="en-US">
                <a:hlinkClick r:id="rId7"/>
              </a:rPr>
              <a:t>The Difference Between Invention &amp; Innovation in Business</a:t>
            </a:r>
            <a:endParaRPr lang="en-US"/>
          </a:p>
        </p:txBody>
      </p:sp>
    </p:spTree>
    <p:extLst>
      <p:ext uri="{BB962C8B-B14F-4D97-AF65-F5344CB8AC3E}">
        <p14:creationId xmlns:p14="http://schemas.microsoft.com/office/powerpoint/2010/main" val="404485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C8D9F-F0AE-3F2A-BCD7-B0ECE33DD82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7B58B52-4E7B-E877-EBB5-C0204AB92C30}"/>
              </a:ext>
              <a:ext uri="{C183D7F6-B498-43B3-948B-1728B52AA6E4}">
                <adec:decorative xmlns:adec="http://schemas.microsoft.com/office/drawing/2017/decorative" val="1"/>
              </a:ext>
            </a:extLst>
          </p:cNvPr>
          <p:cNvSpPr/>
          <p:nvPr/>
        </p:nvSpPr>
        <p:spPr>
          <a:xfrm>
            <a:off x="385482" y="2255454"/>
            <a:ext cx="11416882" cy="1630746"/>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9433A-B087-D0D1-2C06-F6C166F7D331}"/>
              </a:ext>
            </a:extLst>
          </p:cNvPr>
          <p:cNvSpPr>
            <a:spLocks noGrp="1"/>
          </p:cNvSpPr>
          <p:nvPr>
            <p:ph type="title"/>
          </p:nvPr>
        </p:nvSpPr>
        <p:spPr/>
        <p:txBody>
          <a:bodyPr/>
          <a:lstStyle/>
          <a:p>
            <a:r>
              <a:rPr lang="en-US">
                <a:solidFill>
                  <a:srgbClr val="E3E24F"/>
                </a:solidFill>
              </a:rPr>
              <a:t>Product Inspiration</a:t>
            </a:r>
          </a:p>
        </p:txBody>
      </p:sp>
      <p:sp>
        <p:nvSpPr>
          <p:cNvPr id="3" name="Text Placeholder 2">
            <a:extLst>
              <a:ext uri="{FF2B5EF4-FFF2-40B4-BE49-F238E27FC236}">
                <a16:creationId xmlns:a16="http://schemas.microsoft.com/office/drawing/2014/main" id="{EF642AEA-7901-FF7E-BF94-52DBEF45A76A}"/>
              </a:ext>
            </a:extLst>
          </p:cNvPr>
          <p:cNvSpPr>
            <a:spLocks noGrp="1"/>
          </p:cNvSpPr>
          <p:nvPr>
            <p:ph type="body" sz="quarter" idx="12"/>
          </p:nvPr>
        </p:nvSpPr>
        <p:spPr>
          <a:xfrm>
            <a:off x="651750" y="2522154"/>
            <a:ext cx="11070858" cy="1097346"/>
          </a:xfrm>
        </p:spPr>
        <p:txBody>
          <a:bodyPr/>
          <a:lstStyle/>
          <a:p>
            <a:pPr marL="0" indent="0">
              <a:buNone/>
            </a:pPr>
            <a:r>
              <a:rPr lang="en-US" sz="3200" b="1"/>
              <a:t>INFINITEA TEA-SHIRTS </a:t>
            </a:r>
          </a:p>
          <a:p>
            <a:pPr marL="0" indent="0">
              <a:buNone/>
            </a:pPr>
            <a:r>
              <a:rPr lang="en-US" b="1"/>
              <a:t>JA CENTRAL ONTARIO</a:t>
            </a:r>
          </a:p>
          <a:p>
            <a:pPr marL="0" indent="0">
              <a:buNone/>
            </a:pPr>
            <a:endParaRPr lang="en-US" b="1"/>
          </a:p>
        </p:txBody>
      </p:sp>
      <p:pic>
        <p:nvPicPr>
          <p:cNvPr id="5" name="Picture 4">
            <a:extLst>
              <a:ext uri="{FF2B5EF4-FFF2-40B4-BE49-F238E27FC236}">
                <a16:creationId xmlns:a16="http://schemas.microsoft.com/office/drawing/2014/main" id="{F6B364A4-E42F-2582-3BCB-9BD3A750F0C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97686" y="2073900"/>
            <a:ext cx="3242564" cy="2028200"/>
          </a:xfrm>
          <a:prstGeom prst="rect">
            <a:avLst/>
          </a:prstGeom>
        </p:spPr>
      </p:pic>
      <p:sp>
        <p:nvSpPr>
          <p:cNvPr id="4" name="TextBox 3">
            <a:extLst>
              <a:ext uri="{FF2B5EF4-FFF2-40B4-BE49-F238E27FC236}">
                <a16:creationId xmlns:a16="http://schemas.microsoft.com/office/drawing/2014/main" id="{B9A51AEA-AF85-5957-F7D8-8699A9FFB59C}"/>
              </a:ext>
            </a:extLst>
          </p:cNvPr>
          <p:cNvSpPr txBox="1"/>
          <p:nvPr/>
        </p:nvSpPr>
        <p:spPr>
          <a:xfrm>
            <a:off x="385482" y="4368800"/>
            <a:ext cx="3844050" cy="1754326"/>
          </a:xfrm>
          <a:prstGeom prst="rect">
            <a:avLst/>
          </a:prstGeom>
          <a:noFill/>
        </p:spPr>
        <p:txBody>
          <a:bodyPr wrap="square" rtlCol="0">
            <a:spAutoFit/>
          </a:bodyPr>
          <a:lstStyle/>
          <a:p>
            <a:r>
              <a:rPr lang="en-US" b="1">
                <a:solidFill>
                  <a:srgbClr val="285F74"/>
                </a:solidFill>
                <a:latin typeface="Bierstadt" panose="020B0004020202020204" pitchFamily="34" charset="0"/>
              </a:rPr>
              <a:t>INFO ABOUT THE COMPANY </a:t>
            </a:r>
          </a:p>
          <a:p>
            <a:pPr marL="285750" indent="-285750">
              <a:buFont typeface="Arial" panose="020B0604020202020204" pitchFamily="34" charset="0"/>
              <a:buChar char="•"/>
            </a:pPr>
            <a:r>
              <a:rPr lang="en-US">
                <a:latin typeface="Bierstadt" panose="020B0004020202020204" pitchFamily="34" charset="0"/>
              </a:rPr>
              <a:t>Created origami shirs and put tea bags inside of them creating TEA-SHIRTS.</a:t>
            </a:r>
          </a:p>
          <a:p>
            <a:pPr marL="285750" indent="-285750">
              <a:buFont typeface="Arial" panose="020B0604020202020204" pitchFamily="34" charset="0"/>
              <a:buChar char="•"/>
            </a:pPr>
            <a:r>
              <a:rPr lang="en-US">
                <a:latin typeface="Bierstadt" panose="020B0004020202020204" pitchFamily="34" charset="0"/>
              </a:rPr>
              <a:t>Sold in sets of seven (one for every day of the week).</a:t>
            </a:r>
          </a:p>
        </p:txBody>
      </p:sp>
      <p:sp>
        <p:nvSpPr>
          <p:cNvPr id="7" name="TextBox 6">
            <a:extLst>
              <a:ext uri="{FF2B5EF4-FFF2-40B4-BE49-F238E27FC236}">
                <a16:creationId xmlns:a16="http://schemas.microsoft.com/office/drawing/2014/main" id="{D5EB3EB6-A9DC-17DC-45CC-B2D92AF1A4FD}"/>
              </a:ext>
            </a:extLst>
          </p:cNvPr>
          <p:cNvSpPr txBox="1"/>
          <p:nvPr/>
        </p:nvSpPr>
        <p:spPr>
          <a:xfrm>
            <a:off x="4580411" y="4368800"/>
            <a:ext cx="3302268" cy="1477328"/>
          </a:xfrm>
          <a:prstGeom prst="rect">
            <a:avLst/>
          </a:prstGeom>
          <a:noFill/>
        </p:spPr>
        <p:txBody>
          <a:bodyPr wrap="square" rtlCol="0">
            <a:spAutoFit/>
          </a:bodyPr>
          <a:lstStyle/>
          <a:p>
            <a:r>
              <a:rPr lang="en-US" b="1">
                <a:solidFill>
                  <a:srgbClr val="285F74"/>
                </a:solidFill>
                <a:latin typeface="Bierstadt" panose="020B0004020202020204" pitchFamily="34" charset="0"/>
              </a:rPr>
              <a:t>WHAT SET THEM APART?</a:t>
            </a:r>
          </a:p>
          <a:p>
            <a:pPr marL="285750" indent="-285750">
              <a:buFont typeface="Arial" panose="020B0604020202020204" pitchFamily="34" charset="0"/>
              <a:buChar char="•"/>
            </a:pPr>
            <a:r>
              <a:rPr lang="en-US">
                <a:latin typeface="Bierstadt" panose="020B0004020202020204" pitchFamily="34" charset="0"/>
              </a:rPr>
              <a:t>Creative </a:t>
            </a:r>
          </a:p>
          <a:p>
            <a:pPr marL="285750" indent="-285750">
              <a:buFont typeface="Arial" panose="020B0604020202020204" pitchFamily="34" charset="0"/>
              <a:buChar char="•"/>
            </a:pPr>
            <a:r>
              <a:rPr lang="en-US">
                <a:latin typeface="Bierstadt" panose="020B0004020202020204" pitchFamily="34" charset="0"/>
              </a:rPr>
              <a:t>Resourceful </a:t>
            </a:r>
          </a:p>
          <a:p>
            <a:pPr marL="285750" indent="-285750">
              <a:buFont typeface="Arial" panose="020B0604020202020204" pitchFamily="34" charset="0"/>
              <a:buChar char="•"/>
            </a:pPr>
            <a:r>
              <a:rPr lang="en-US">
                <a:latin typeface="Bierstadt" panose="020B0004020202020204" pitchFamily="34" charset="0"/>
              </a:rPr>
              <a:t>Combined food and fashion</a:t>
            </a:r>
          </a:p>
          <a:p>
            <a:pPr marL="285750" indent="-285750">
              <a:buFont typeface="Arial" panose="020B0604020202020204" pitchFamily="34" charset="0"/>
              <a:buChar char="•"/>
            </a:pPr>
            <a:r>
              <a:rPr lang="en-US">
                <a:latin typeface="Bierstadt" panose="020B0004020202020204" pitchFamily="34" charset="0"/>
              </a:rPr>
              <a:t>Unique gift idea</a:t>
            </a:r>
          </a:p>
        </p:txBody>
      </p:sp>
      <p:sp>
        <p:nvSpPr>
          <p:cNvPr id="8" name="TextBox 7">
            <a:extLst>
              <a:ext uri="{FF2B5EF4-FFF2-40B4-BE49-F238E27FC236}">
                <a16:creationId xmlns:a16="http://schemas.microsoft.com/office/drawing/2014/main" id="{4998BF4F-264F-D5A6-388A-B003C7F218D8}"/>
              </a:ext>
            </a:extLst>
          </p:cNvPr>
          <p:cNvSpPr txBox="1"/>
          <p:nvPr/>
        </p:nvSpPr>
        <p:spPr>
          <a:xfrm>
            <a:off x="8233559" y="4368801"/>
            <a:ext cx="3844050" cy="1477328"/>
          </a:xfrm>
          <a:prstGeom prst="rect">
            <a:avLst/>
          </a:prstGeom>
          <a:noFill/>
        </p:spPr>
        <p:txBody>
          <a:bodyPr wrap="square" rtlCol="0">
            <a:spAutoFit/>
          </a:bodyPr>
          <a:lstStyle/>
          <a:p>
            <a:r>
              <a:rPr lang="en-US" b="1">
                <a:solidFill>
                  <a:srgbClr val="285F74"/>
                </a:solidFill>
                <a:latin typeface="Bierstadt" panose="020B0004020202020204" pitchFamily="34" charset="0"/>
              </a:rPr>
              <a:t>THINGS TO THINK ABOUT</a:t>
            </a:r>
          </a:p>
          <a:p>
            <a:pPr marL="285750" indent="-285750">
              <a:buFont typeface="Arial" panose="020B0604020202020204" pitchFamily="34" charset="0"/>
              <a:buChar char="•"/>
            </a:pPr>
            <a:r>
              <a:rPr lang="en-US">
                <a:latin typeface="Bierstadt" panose="020B0004020202020204" pitchFamily="34" charset="0"/>
              </a:rPr>
              <a:t>Production process </a:t>
            </a:r>
          </a:p>
          <a:p>
            <a:pPr marL="285750" indent="-285750">
              <a:buFont typeface="Arial" panose="020B0604020202020204" pitchFamily="34" charset="0"/>
              <a:buChar char="•"/>
            </a:pPr>
            <a:r>
              <a:rPr lang="en-US">
                <a:latin typeface="Bierstadt" panose="020B0004020202020204" pitchFamily="34" charset="0"/>
              </a:rPr>
              <a:t>Quality Assurance </a:t>
            </a:r>
          </a:p>
          <a:p>
            <a:pPr marL="285750" indent="-285750">
              <a:buFont typeface="Arial" panose="020B0604020202020204" pitchFamily="34" charset="0"/>
              <a:buChar char="•"/>
            </a:pPr>
            <a:r>
              <a:rPr lang="en-US">
                <a:latin typeface="Bierstadt" panose="020B0004020202020204" pitchFamily="34" charset="0"/>
              </a:rPr>
              <a:t>Packaging </a:t>
            </a:r>
          </a:p>
          <a:p>
            <a:pPr marL="285750" indent="-285750">
              <a:buFont typeface="Arial" panose="020B0604020202020204" pitchFamily="34" charset="0"/>
              <a:buChar char="•"/>
            </a:pPr>
            <a:r>
              <a:rPr lang="en-US">
                <a:latin typeface="Bierstadt" panose="020B0004020202020204" pitchFamily="34" charset="0"/>
              </a:rPr>
              <a:t>Competition</a:t>
            </a:r>
          </a:p>
        </p:txBody>
      </p:sp>
    </p:spTree>
    <p:extLst>
      <p:ext uri="{BB962C8B-B14F-4D97-AF65-F5344CB8AC3E}">
        <p14:creationId xmlns:p14="http://schemas.microsoft.com/office/powerpoint/2010/main" val="1443282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66E22-59A7-47B6-ED77-BDF37C3E2E6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427C760-D50E-D549-00B1-E163A36317BE}"/>
              </a:ext>
              <a:ext uri="{C183D7F6-B498-43B3-948B-1728B52AA6E4}">
                <adec:decorative xmlns:adec="http://schemas.microsoft.com/office/drawing/2017/decorative" val="1"/>
              </a:ext>
            </a:extLst>
          </p:cNvPr>
          <p:cNvSpPr/>
          <p:nvPr/>
        </p:nvSpPr>
        <p:spPr>
          <a:xfrm>
            <a:off x="385482" y="2255454"/>
            <a:ext cx="11416882" cy="1630746"/>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22E3D-E5E7-C92D-739E-CD977A34D3F5}"/>
              </a:ext>
            </a:extLst>
          </p:cNvPr>
          <p:cNvSpPr>
            <a:spLocks noGrp="1"/>
          </p:cNvSpPr>
          <p:nvPr>
            <p:ph type="title"/>
          </p:nvPr>
        </p:nvSpPr>
        <p:spPr/>
        <p:txBody>
          <a:bodyPr/>
          <a:lstStyle/>
          <a:p>
            <a:r>
              <a:rPr lang="en-US">
                <a:solidFill>
                  <a:srgbClr val="E3E24F"/>
                </a:solidFill>
              </a:rPr>
              <a:t>Product Inspiration</a:t>
            </a:r>
          </a:p>
        </p:txBody>
      </p:sp>
      <p:sp>
        <p:nvSpPr>
          <p:cNvPr id="3" name="Text Placeholder 2">
            <a:extLst>
              <a:ext uri="{FF2B5EF4-FFF2-40B4-BE49-F238E27FC236}">
                <a16:creationId xmlns:a16="http://schemas.microsoft.com/office/drawing/2014/main" id="{3B120F88-D740-CC6A-C461-83DEF93DBF1A}"/>
              </a:ext>
            </a:extLst>
          </p:cNvPr>
          <p:cNvSpPr>
            <a:spLocks noGrp="1"/>
          </p:cNvSpPr>
          <p:nvPr>
            <p:ph type="body" sz="quarter" idx="12"/>
          </p:nvPr>
        </p:nvSpPr>
        <p:spPr>
          <a:xfrm>
            <a:off x="651750" y="2450187"/>
            <a:ext cx="11070858" cy="1173546"/>
          </a:xfrm>
        </p:spPr>
        <p:txBody>
          <a:bodyPr/>
          <a:lstStyle/>
          <a:p>
            <a:pPr marL="0" indent="0">
              <a:buNone/>
            </a:pPr>
            <a:r>
              <a:rPr lang="en-US" sz="3200" b="1"/>
              <a:t>SITTO BABYSITTING APP</a:t>
            </a:r>
          </a:p>
          <a:p>
            <a:pPr marL="0" indent="0">
              <a:buNone/>
            </a:pPr>
            <a:r>
              <a:rPr lang="en-US" b="1"/>
              <a:t>JA CENTRAL ONTARIO</a:t>
            </a:r>
          </a:p>
          <a:p>
            <a:pPr marL="0" indent="0">
              <a:buNone/>
            </a:pPr>
            <a:endParaRPr lang="en-US" b="1"/>
          </a:p>
        </p:txBody>
      </p:sp>
      <p:sp>
        <p:nvSpPr>
          <p:cNvPr id="4" name="TextBox 3">
            <a:extLst>
              <a:ext uri="{FF2B5EF4-FFF2-40B4-BE49-F238E27FC236}">
                <a16:creationId xmlns:a16="http://schemas.microsoft.com/office/drawing/2014/main" id="{E7238544-397B-8493-7A77-857162A5042E}"/>
              </a:ext>
            </a:extLst>
          </p:cNvPr>
          <p:cNvSpPr txBox="1"/>
          <p:nvPr/>
        </p:nvSpPr>
        <p:spPr>
          <a:xfrm>
            <a:off x="249937" y="4317999"/>
            <a:ext cx="3844050" cy="1477328"/>
          </a:xfrm>
          <a:prstGeom prst="rect">
            <a:avLst/>
          </a:prstGeom>
          <a:noFill/>
        </p:spPr>
        <p:txBody>
          <a:bodyPr wrap="square" rtlCol="0">
            <a:spAutoFit/>
          </a:bodyPr>
          <a:lstStyle/>
          <a:p>
            <a:r>
              <a:rPr lang="en-US" b="1">
                <a:solidFill>
                  <a:srgbClr val="285F74"/>
                </a:solidFill>
                <a:latin typeface="Bierstadt" panose="020B0004020202020204" pitchFamily="34" charset="0"/>
              </a:rPr>
              <a:t>INFO ABOUT THE COMPANY </a:t>
            </a:r>
          </a:p>
          <a:p>
            <a:pPr marL="285750" indent="-285750">
              <a:buFont typeface="Arial" panose="020B0604020202020204" pitchFamily="34" charset="0"/>
              <a:buChar char="•"/>
            </a:pPr>
            <a:r>
              <a:rPr lang="en-US">
                <a:latin typeface="Bierstadt" panose="020B0004020202020204" pitchFamily="34" charset="0"/>
              </a:rPr>
              <a:t>Think of them like the “Uber” of babysitting. </a:t>
            </a:r>
          </a:p>
          <a:p>
            <a:pPr marL="285750" indent="-285750">
              <a:buFont typeface="Arial" panose="020B0604020202020204" pitchFamily="34" charset="0"/>
              <a:buChar char="•"/>
            </a:pPr>
            <a:r>
              <a:rPr lang="en-US">
                <a:latin typeface="Bierstadt" panose="020B0004020202020204" pitchFamily="34" charset="0"/>
              </a:rPr>
              <a:t>Customers can find babysitters, and book and pay using their app. </a:t>
            </a:r>
          </a:p>
        </p:txBody>
      </p:sp>
      <p:sp>
        <p:nvSpPr>
          <p:cNvPr id="7" name="TextBox 6">
            <a:extLst>
              <a:ext uri="{FF2B5EF4-FFF2-40B4-BE49-F238E27FC236}">
                <a16:creationId xmlns:a16="http://schemas.microsoft.com/office/drawing/2014/main" id="{D17DC05E-0574-F406-B052-D42E2DDCED94}"/>
              </a:ext>
            </a:extLst>
          </p:cNvPr>
          <p:cNvSpPr txBox="1"/>
          <p:nvPr/>
        </p:nvSpPr>
        <p:spPr>
          <a:xfrm>
            <a:off x="4444866" y="4317999"/>
            <a:ext cx="3302268" cy="2031325"/>
          </a:xfrm>
          <a:prstGeom prst="rect">
            <a:avLst/>
          </a:prstGeom>
          <a:noFill/>
        </p:spPr>
        <p:txBody>
          <a:bodyPr wrap="square" rtlCol="0">
            <a:spAutoFit/>
          </a:bodyPr>
          <a:lstStyle/>
          <a:p>
            <a:r>
              <a:rPr lang="en-US" b="1">
                <a:solidFill>
                  <a:srgbClr val="285F74"/>
                </a:solidFill>
                <a:latin typeface="Bierstadt" panose="020B0004020202020204" pitchFamily="34" charset="0"/>
              </a:rPr>
              <a:t>WHAT SET THEM APART?</a:t>
            </a:r>
          </a:p>
          <a:p>
            <a:pPr marL="285750" indent="-285750">
              <a:buFont typeface="Arial" panose="020B0604020202020204" pitchFamily="34" charset="0"/>
              <a:buChar char="•"/>
            </a:pPr>
            <a:r>
              <a:rPr lang="en-US">
                <a:latin typeface="Bierstadt" panose="020B0004020202020204" pitchFamily="34" charset="0"/>
              </a:rPr>
              <a:t>Innovative </a:t>
            </a:r>
          </a:p>
          <a:p>
            <a:pPr marL="285750" indent="-285750">
              <a:buFont typeface="Arial" panose="020B0604020202020204" pitchFamily="34" charset="0"/>
              <a:buChar char="•"/>
            </a:pPr>
            <a:r>
              <a:rPr lang="en-US">
                <a:latin typeface="Bierstadt" panose="020B0004020202020204" pitchFamily="34" charset="0"/>
              </a:rPr>
              <a:t>Convenient </a:t>
            </a:r>
          </a:p>
          <a:p>
            <a:pPr marL="285750" indent="-285750">
              <a:buFont typeface="Arial" panose="020B0604020202020204" pitchFamily="34" charset="0"/>
              <a:buChar char="•"/>
            </a:pPr>
            <a:r>
              <a:rPr lang="en-US">
                <a:latin typeface="Bierstadt" panose="020B0004020202020204" pitchFamily="34" charset="0"/>
              </a:rPr>
              <a:t>Fills a need </a:t>
            </a:r>
          </a:p>
          <a:p>
            <a:pPr marL="285750" indent="-285750">
              <a:buFont typeface="Arial" panose="020B0604020202020204" pitchFamily="34" charset="0"/>
              <a:buChar char="•"/>
            </a:pPr>
            <a:r>
              <a:rPr lang="en-US">
                <a:latin typeface="Bierstadt" panose="020B0004020202020204" pitchFamily="34" charset="0"/>
              </a:rPr>
              <a:t>Defined target market</a:t>
            </a:r>
          </a:p>
          <a:p>
            <a:pPr marL="285750" indent="-285750">
              <a:buFont typeface="Arial" panose="020B0604020202020204" pitchFamily="34" charset="0"/>
              <a:buChar char="•"/>
            </a:pPr>
            <a:r>
              <a:rPr lang="en-US">
                <a:latin typeface="Bierstadt" panose="020B0004020202020204" pitchFamily="34" charset="0"/>
              </a:rPr>
              <a:t>On trend </a:t>
            </a:r>
          </a:p>
          <a:p>
            <a:pPr marL="285750" indent="-285750">
              <a:buFont typeface="Arial" panose="020B0604020202020204" pitchFamily="34" charset="0"/>
              <a:buChar char="•"/>
            </a:pPr>
            <a:endParaRPr lang="en-US">
              <a:latin typeface="Bierstadt" panose="020B0004020202020204" pitchFamily="34" charset="0"/>
            </a:endParaRPr>
          </a:p>
        </p:txBody>
      </p:sp>
      <p:sp>
        <p:nvSpPr>
          <p:cNvPr id="8" name="TextBox 7">
            <a:extLst>
              <a:ext uri="{FF2B5EF4-FFF2-40B4-BE49-F238E27FC236}">
                <a16:creationId xmlns:a16="http://schemas.microsoft.com/office/drawing/2014/main" id="{09B410E9-30F0-F51D-9BB8-4657F3AD8B6D}"/>
              </a:ext>
            </a:extLst>
          </p:cNvPr>
          <p:cNvSpPr txBox="1"/>
          <p:nvPr/>
        </p:nvSpPr>
        <p:spPr>
          <a:xfrm>
            <a:off x="8098014" y="4318000"/>
            <a:ext cx="3844050" cy="1754326"/>
          </a:xfrm>
          <a:prstGeom prst="rect">
            <a:avLst/>
          </a:prstGeom>
          <a:noFill/>
        </p:spPr>
        <p:txBody>
          <a:bodyPr wrap="square" rtlCol="0">
            <a:spAutoFit/>
          </a:bodyPr>
          <a:lstStyle/>
          <a:p>
            <a:r>
              <a:rPr lang="en-US" b="1">
                <a:solidFill>
                  <a:srgbClr val="285F74"/>
                </a:solidFill>
                <a:latin typeface="Bierstadt" panose="020B0004020202020204" pitchFamily="34" charset="0"/>
              </a:rPr>
              <a:t>THINGS TO THINK ABOUT</a:t>
            </a:r>
          </a:p>
          <a:p>
            <a:pPr marL="285750" indent="-285750">
              <a:buFont typeface="Arial" panose="020B0604020202020204" pitchFamily="34" charset="0"/>
              <a:buChar char="•"/>
            </a:pPr>
            <a:r>
              <a:rPr lang="en-US">
                <a:latin typeface="Bierstadt" panose="020B0004020202020204" pitchFamily="34" charset="0"/>
              </a:rPr>
              <a:t>Tech requirements </a:t>
            </a:r>
          </a:p>
          <a:p>
            <a:pPr marL="285750" indent="-285750">
              <a:buFont typeface="Arial" panose="020B0604020202020204" pitchFamily="34" charset="0"/>
              <a:buChar char="•"/>
            </a:pPr>
            <a:r>
              <a:rPr lang="en-US">
                <a:latin typeface="Bierstadt" panose="020B0004020202020204" pitchFamily="34" charset="0"/>
              </a:rPr>
              <a:t>Cost of app development </a:t>
            </a:r>
          </a:p>
          <a:p>
            <a:pPr marL="285750" indent="-285750">
              <a:buFont typeface="Arial" panose="020B0604020202020204" pitchFamily="34" charset="0"/>
              <a:buChar char="•"/>
            </a:pPr>
            <a:r>
              <a:rPr lang="en-US">
                <a:latin typeface="Bierstadt" panose="020B0004020202020204" pitchFamily="34" charset="0"/>
              </a:rPr>
              <a:t>Risk and liability coverage</a:t>
            </a:r>
          </a:p>
          <a:p>
            <a:pPr marL="285750" indent="-285750">
              <a:buFont typeface="Arial" panose="020B0604020202020204" pitchFamily="34" charset="0"/>
              <a:buChar char="•"/>
            </a:pPr>
            <a:r>
              <a:rPr lang="en-US">
                <a:latin typeface="Bierstadt" panose="020B0004020202020204" pitchFamily="34" charset="0"/>
              </a:rPr>
              <a:t>Time required from ideation to full launch</a:t>
            </a:r>
          </a:p>
        </p:txBody>
      </p:sp>
      <p:pic>
        <p:nvPicPr>
          <p:cNvPr id="6" name="Picture 5">
            <a:extLst>
              <a:ext uri="{FF2B5EF4-FFF2-40B4-BE49-F238E27FC236}">
                <a16:creationId xmlns:a16="http://schemas.microsoft.com/office/drawing/2014/main" id="{B82AA613-50B8-5BF0-5DD2-02DC3541A0D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9614" y="2046245"/>
            <a:ext cx="3166886" cy="1992354"/>
          </a:xfrm>
          <a:prstGeom prst="rect">
            <a:avLst/>
          </a:prstGeom>
        </p:spPr>
      </p:pic>
    </p:spTree>
    <p:extLst>
      <p:ext uri="{BB962C8B-B14F-4D97-AF65-F5344CB8AC3E}">
        <p14:creationId xmlns:p14="http://schemas.microsoft.com/office/powerpoint/2010/main" val="2429850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514B9-4174-C4A5-D2A1-C6EE43700AF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0D5F632-DFE2-05FA-ABEC-901D674D0868}"/>
              </a:ext>
              <a:ext uri="{C183D7F6-B498-43B3-948B-1728B52AA6E4}">
                <adec:decorative xmlns:adec="http://schemas.microsoft.com/office/drawing/2017/decorative" val="1"/>
              </a:ext>
            </a:extLst>
          </p:cNvPr>
          <p:cNvSpPr/>
          <p:nvPr/>
        </p:nvSpPr>
        <p:spPr>
          <a:xfrm>
            <a:off x="385482" y="2255454"/>
            <a:ext cx="11416882" cy="1630746"/>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175F8B-E735-B22A-2B5C-B47F50D75DA3}"/>
              </a:ext>
            </a:extLst>
          </p:cNvPr>
          <p:cNvSpPr>
            <a:spLocks noGrp="1"/>
          </p:cNvSpPr>
          <p:nvPr>
            <p:ph type="title"/>
          </p:nvPr>
        </p:nvSpPr>
        <p:spPr/>
        <p:txBody>
          <a:bodyPr/>
          <a:lstStyle/>
          <a:p>
            <a:r>
              <a:rPr lang="en-US">
                <a:solidFill>
                  <a:srgbClr val="E3E24F"/>
                </a:solidFill>
              </a:rPr>
              <a:t>Product Inspiration</a:t>
            </a:r>
          </a:p>
        </p:txBody>
      </p:sp>
      <p:sp>
        <p:nvSpPr>
          <p:cNvPr id="3" name="Text Placeholder 2">
            <a:extLst>
              <a:ext uri="{FF2B5EF4-FFF2-40B4-BE49-F238E27FC236}">
                <a16:creationId xmlns:a16="http://schemas.microsoft.com/office/drawing/2014/main" id="{F091673A-ABC3-E3CA-DAE6-023507DFB72C}"/>
              </a:ext>
            </a:extLst>
          </p:cNvPr>
          <p:cNvSpPr>
            <a:spLocks noGrp="1"/>
          </p:cNvSpPr>
          <p:nvPr>
            <p:ph type="body" sz="quarter" idx="12"/>
          </p:nvPr>
        </p:nvSpPr>
        <p:spPr>
          <a:xfrm>
            <a:off x="651750" y="2481865"/>
            <a:ext cx="11070858" cy="1173546"/>
          </a:xfrm>
        </p:spPr>
        <p:txBody>
          <a:bodyPr/>
          <a:lstStyle/>
          <a:p>
            <a:pPr marL="0" indent="0">
              <a:buNone/>
            </a:pPr>
            <a:r>
              <a:rPr lang="en-US" sz="3200" b="1"/>
              <a:t>CARDS REINCARNATE </a:t>
            </a:r>
          </a:p>
          <a:p>
            <a:pPr marL="0" indent="0">
              <a:buNone/>
            </a:pPr>
            <a:r>
              <a:rPr lang="en-US" b="1"/>
              <a:t>JA BRITISH COLUMBIA</a:t>
            </a:r>
          </a:p>
          <a:p>
            <a:pPr marL="0" indent="0">
              <a:buNone/>
            </a:pPr>
            <a:endParaRPr lang="en-US" b="1"/>
          </a:p>
        </p:txBody>
      </p:sp>
      <p:sp>
        <p:nvSpPr>
          <p:cNvPr id="4" name="TextBox 3">
            <a:extLst>
              <a:ext uri="{FF2B5EF4-FFF2-40B4-BE49-F238E27FC236}">
                <a16:creationId xmlns:a16="http://schemas.microsoft.com/office/drawing/2014/main" id="{2109AE28-029F-2DC0-5E76-CED24240EF2E}"/>
              </a:ext>
            </a:extLst>
          </p:cNvPr>
          <p:cNvSpPr txBox="1"/>
          <p:nvPr/>
        </p:nvSpPr>
        <p:spPr>
          <a:xfrm>
            <a:off x="249937" y="4317999"/>
            <a:ext cx="3844050" cy="1754326"/>
          </a:xfrm>
          <a:prstGeom prst="rect">
            <a:avLst/>
          </a:prstGeom>
          <a:noFill/>
        </p:spPr>
        <p:txBody>
          <a:bodyPr wrap="square" rtlCol="0">
            <a:spAutoFit/>
          </a:bodyPr>
          <a:lstStyle/>
          <a:p>
            <a:r>
              <a:rPr lang="en-US" b="1">
                <a:solidFill>
                  <a:srgbClr val="285F74"/>
                </a:solidFill>
                <a:latin typeface="Bierstadt" panose="020B0004020202020204" pitchFamily="34" charset="0"/>
              </a:rPr>
              <a:t>INFO ABOUT THE COMPANY </a:t>
            </a:r>
          </a:p>
          <a:p>
            <a:pPr marL="285750" indent="-285750">
              <a:buFont typeface="Arial" panose="020B0604020202020204" pitchFamily="34" charset="0"/>
              <a:buChar char="•"/>
            </a:pPr>
            <a:r>
              <a:rPr lang="en-US">
                <a:latin typeface="Bierstadt" panose="020B0004020202020204" pitchFamily="34" charset="0"/>
              </a:rPr>
              <a:t>Sold creative greeting cards that contained wildflower seeds.</a:t>
            </a:r>
          </a:p>
          <a:p>
            <a:pPr marL="285750" indent="-285750">
              <a:buFont typeface="Arial" panose="020B0604020202020204" pitchFamily="34" charset="0"/>
              <a:buChar char="•"/>
            </a:pPr>
            <a:r>
              <a:rPr lang="en-US">
                <a:latin typeface="Bierstadt" panose="020B0004020202020204" pitchFamily="34" charset="0"/>
              </a:rPr>
              <a:t>Lots of unique design options and managed to get unique sales venues </a:t>
            </a:r>
          </a:p>
        </p:txBody>
      </p:sp>
      <p:sp>
        <p:nvSpPr>
          <p:cNvPr id="7" name="TextBox 6">
            <a:extLst>
              <a:ext uri="{FF2B5EF4-FFF2-40B4-BE49-F238E27FC236}">
                <a16:creationId xmlns:a16="http://schemas.microsoft.com/office/drawing/2014/main" id="{AB6A3306-8862-5930-CBA0-FA4309A5A234}"/>
              </a:ext>
            </a:extLst>
          </p:cNvPr>
          <p:cNvSpPr txBox="1"/>
          <p:nvPr/>
        </p:nvSpPr>
        <p:spPr>
          <a:xfrm>
            <a:off x="4444866" y="4317999"/>
            <a:ext cx="3302268" cy="1754326"/>
          </a:xfrm>
          <a:prstGeom prst="rect">
            <a:avLst/>
          </a:prstGeom>
          <a:noFill/>
        </p:spPr>
        <p:txBody>
          <a:bodyPr wrap="square" rtlCol="0">
            <a:spAutoFit/>
          </a:bodyPr>
          <a:lstStyle/>
          <a:p>
            <a:r>
              <a:rPr lang="en-US" b="1">
                <a:solidFill>
                  <a:srgbClr val="285F74"/>
                </a:solidFill>
                <a:latin typeface="Bierstadt" panose="020B0004020202020204" pitchFamily="34" charset="0"/>
              </a:rPr>
              <a:t>WHAT SET THEM APART?</a:t>
            </a:r>
          </a:p>
          <a:p>
            <a:pPr marL="285750" indent="-285750">
              <a:buFont typeface="Arial" panose="020B0604020202020204" pitchFamily="34" charset="0"/>
              <a:buChar char="•"/>
            </a:pPr>
            <a:r>
              <a:rPr lang="en-US">
                <a:latin typeface="Bierstadt" panose="020B0004020202020204" pitchFamily="34" charset="0"/>
              </a:rPr>
              <a:t>Quality of product </a:t>
            </a:r>
          </a:p>
          <a:p>
            <a:pPr marL="285750" indent="-285750">
              <a:buFont typeface="Arial" panose="020B0604020202020204" pitchFamily="34" charset="0"/>
              <a:buChar char="•"/>
            </a:pPr>
            <a:r>
              <a:rPr lang="en-US">
                <a:latin typeface="Bierstadt" panose="020B0004020202020204" pitchFamily="34" charset="0"/>
              </a:rPr>
              <a:t>Impressive branding </a:t>
            </a:r>
          </a:p>
          <a:p>
            <a:pPr marL="285750" indent="-285750">
              <a:buFont typeface="Arial" panose="020B0604020202020204" pitchFamily="34" charset="0"/>
              <a:buChar char="•"/>
            </a:pPr>
            <a:r>
              <a:rPr lang="en-US">
                <a:latin typeface="Bierstadt" panose="020B0004020202020204" pitchFamily="34" charset="0"/>
              </a:rPr>
              <a:t>Creative themes </a:t>
            </a:r>
          </a:p>
          <a:p>
            <a:pPr marL="285750" indent="-285750">
              <a:buFont typeface="Arial" panose="020B0604020202020204" pitchFamily="34" charset="0"/>
              <a:buChar char="•"/>
            </a:pPr>
            <a:r>
              <a:rPr lang="en-US">
                <a:latin typeface="Bierstadt" panose="020B0004020202020204" pitchFamily="34" charset="0"/>
              </a:rPr>
              <a:t>Enviro-friendly </a:t>
            </a:r>
          </a:p>
          <a:p>
            <a:pPr marL="285750" indent="-285750">
              <a:buFont typeface="Arial" panose="020B0604020202020204" pitchFamily="34" charset="0"/>
              <a:buChar char="•"/>
            </a:pPr>
            <a:r>
              <a:rPr lang="en-US">
                <a:latin typeface="Bierstadt" panose="020B0004020202020204" pitchFamily="34" charset="0"/>
              </a:rPr>
              <a:t>Digital marketing </a:t>
            </a:r>
          </a:p>
        </p:txBody>
      </p:sp>
      <p:sp>
        <p:nvSpPr>
          <p:cNvPr id="8" name="TextBox 7">
            <a:extLst>
              <a:ext uri="{FF2B5EF4-FFF2-40B4-BE49-F238E27FC236}">
                <a16:creationId xmlns:a16="http://schemas.microsoft.com/office/drawing/2014/main" id="{4758C8CC-7647-A09A-B0EA-C2B1505BFDA8}"/>
              </a:ext>
            </a:extLst>
          </p:cNvPr>
          <p:cNvSpPr txBox="1"/>
          <p:nvPr/>
        </p:nvSpPr>
        <p:spPr>
          <a:xfrm>
            <a:off x="8098014" y="4318000"/>
            <a:ext cx="3844050" cy="1754326"/>
          </a:xfrm>
          <a:prstGeom prst="rect">
            <a:avLst/>
          </a:prstGeom>
          <a:noFill/>
        </p:spPr>
        <p:txBody>
          <a:bodyPr wrap="square" rtlCol="0">
            <a:spAutoFit/>
          </a:bodyPr>
          <a:lstStyle/>
          <a:p>
            <a:r>
              <a:rPr lang="en-US" b="1">
                <a:solidFill>
                  <a:srgbClr val="285F74"/>
                </a:solidFill>
                <a:latin typeface="Bierstadt" panose="020B0004020202020204" pitchFamily="34" charset="0"/>
              </a:rPr>
              <a:t>THINGS TO THINK ABOUT</a:t>
            </a:r>
          </a:p>
          <a:p>
            <a:pPr marL="285750" indent="-285750">
              <a:buFont typeface="Arial" panose="020B0604020202020204" pitchFamily="34" charset="0"/>
              <a:buChar char="•"/>
            </a:pPr>
            <a:r>
              <a:rPr lang="en-US">
                <a:latin typeface="Bierstadt" panose="020B0004020202020204" pitchFamily="34" charset="0"/>
              </a:rPr>
              <a:t>Production costs </a:t>
            </a:r>
          </a:p>
          <a:p>
            <a:pPr marL="285750" indent="-285750">
              <a:buFont typeface="Arial" panose="020B0604020202020204" pitchFamily="34" charset="0"/>
              <a:buChar char="•"/>
            </a:pPr>
            <a:r>
              <a:rPr lang="en-US">
                <a:latin typeface="Bierstadt" panose="020B0004020202020204" pitchFamily="34" charset="0"/>
              </a:rPr>
              <a:t>Supply and demand</a:t>
            </a:r>
          </a:p>
          <a:p>
            <a:pPr marL="285750" indent="-285750">
              <a:buFont typeface="Arial" panose="020B0604020202020204" pitchFamily="34" charset="0"/>
              <a:buChar char="•"/>
            </a:pPr>
            <a:r>
              <a:rPr lang="en-US">
                <a:latin typeface="Bierstadt" panose="020B0004020202020204" pitchFamily="34" charset="0"/>
              </a:rPr>
              <a:t>Competition </a:t>
            </a:r>
          </a:p>
          <a:p>
            <a:pPr marL="285750" indent="-285750">
              <a:buFont typeface="Arial" panose="020B0604020202020204" pitchFamily="34" charset="0"/>
              <a:buChar char="•"/>
            </a:pPr>
            <a:r>
              <a:rPr lang="en-US">
                <a:latin typeface="Bierstadt" panose="020B0004020202020204" pitchFamily="34" charset="0"/>
              </a:rPr>
              <a:t>Consistency with quality and designs (due to being handmade)</a:t>
            </a:r>
          </a:p>
        </p:txBody>
      </p:sp>
      <p:pic>
        <p:nvPicPr>
          <p:cNvPr id="6" name="Picture 5">
            <a:extLst>
              <a:ext uri="{FF2B5EF4-FFF2-40B4-BE49-F238E27FC236}">
                <a16:creationId xmlns:a16="http://schemas.microsoft.com/office/drawing/2014/main" id="{A0B84433-E7F5-8AAB-AF95-5671E7C53B0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l="1362" t="1322"/>
          <a:stretch>
            <a:fillRect/>
          </a:stretch>
        </p:blipFill>
        <p:spPr>
          <a:xfrm>
            <a:off x="8245814" y="2007576"/>
            <a:ext cx="3154467" cy="2031325"/>
          </a:xfrm>
          <a:prstGeom prst="rect">
            <a:avLst/>
          </a:prstGeom>
        </p:spPr>
      </p:pic>
    </p:spTree>
    <p:extLst>
      <p:ext uri="{BB962C8B-B14F-4D97-AF65-F5344CB8AC3E}">
        <p14:creationId xmlns:p14="http://schemas.microsoft.com/office/powerpoint/2010/main" val="1946777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5F74"/>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7ED2729-08D0-FE78-1EC9-201778DA1969}"/>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5250658" y="-5250657"/>
            <a:ext cx="1690687" cy="12192001"/>
          </a:xfrm>
          <a:prstGeom prst="rect">
            <a:avLst/>
          </a:prstGeom>
        </p:spPr>
      </p:pic>
      <p:sp>
        <p:nvSpPr>
          <p:cNvPr id="4" name="Rectangle 3">
            <a:extLst>
              <a:ext uri="{FF2B5EF4-FFF2-40B4-BE49-F238E27FC236}">
                <a16:creationId xmlns:a16="http://schemas.microsoft.com/office/drawing/2014/main" id="{0AD2B4BB-B9F1-2609-4D09-81BB0CA202EB}"/>
              </a:ext>
            </a:extLst>
          </p:cNvPr>
          <p:cNvSpPr/>
          <p:nvPr/>
        </p:nvSpPr>
        <p:spPr>
          <a:xfrm>
            <a:off x="732880" y="367704"/>
            <a:ext cx="4406333" cy="584775"/>
          </a:xfrm>
          <a:prstGeom prst="rect">
            <a:avLst/>
          </a:prstGeom>
          <a:noFill/>
        </p:spPr>
        <p:txBody>
          <a:bodyPr wrap="square" lIns="91440" tIns="45720" rIns="91440" bIns="45720">
            <a:spAutoFit/>
          </a:bodyPr>
          <a:lstStyle/>
          <a:p>
            <a:pPr algn="ctr"/>
            <a:r>
              <a:rPr lang="en-US" sz="3200" b="1">
                <a:ln w="9525">
                  <a:solidFill>
                    <a:srgbClr val="285F74"/>
                  </a:solidFill>
                  <a:prstDash val="solid"/>
                </a:ln>
                <a:solidFill>
                  <a:srgbClr val="E3E24F"/>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PHASE</a:t>
            </a:r>
            <a:r>
              <a:rPr lang="en-US" sz="3200" b="1">
                <a:ln w="9525">
                  <a:solidFill>
                    <a:schemeClr val="bg1"/>
                  </a:solidFill>
                  <a:prstDash val="solid"/>
                </a:ln>
                <a:solidFill>
                  <a:srgbClr val="E3E24F"/>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 </a:t>
            </a:r>
            <a:r>
              <a:rPr lang="en-US" sz="3200" b="1">
                <a:ln w="9525">
                  <a:solidFill>
                    <a:srgbClr val="285F74"/>
                  </a:solidFill>
                  <a:prstDash val="solid"/>
                </a:ln>
                <a:solidFill>
                  <a:srgbClr val="E3E24F"/>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1: INSPIRE</a:t>
            </a:r>
            <a:endParaRPr lang="en-US" sz="3200" b="1" cap="none" spc="0">
              <a:ln w="9525">
                <a:solidFill>
                  <a:srgbClr val="285F74"/>
                </a:solidFill>
                <a:prstDash val="solid"/>
              </a:ln>
              <a:solidFill>
                <a:srgbClr val="E3E24F"/>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
        <p:nvSpPr>
          <p:cNvPr id="2" name="Title 1">
            <a:extLst>
              <a:ext uri="{FF2B5EF4-FFF2-40B4-BE49-F238E27FC236}">
                <a16:creationId xmlns:a16="http://schemas.microsoft.com/office/drawing/2014/main" id="{7D0FB46C-D57C-CEB9-22A8-298934C255BB}"/>
              </a:ext>
            </a:extLst>
          </p:cNvPr>
          <p:cNvSpPr>
            <a:spLocks noGrp="1"/>
          </p:cNvSpPr>
          <p:nvPr>
            <p:ph type="title"/>
          </p:nvPr>
        </p:nvSpPr>
        <p:spPr>
          <a:xfrm>
            <a:off x="838200" y="575437"/>
            <a:ext cx="10515600" cy="1325563"/>
          </a:xfrm>
        </p:spPr>
        <p:txBody>
          <a:bodyPr>
            <a:normAutofit/>
          </a:bodyPr>
          <a:lstStyle/>
          <a:p>
            <a:r>
              <a:rPr lang="en-US" sz="5400">
                <a:solidFill>
                  <a:srgbClr val="E3E24F"/>
                </a:solidFill>
                <a:latin typeface="Bierstadt" panose="020B0004020202020204" pitchFamily="34" charset="0"/>
              </a:rPr>
              <a:t>WEEK 2 AGENDA</a:t>
            </a:r>
          </a:p>
        </p:txBody>
      </p:sp>
      <p:sp>
        <p:nvSpPr>
          <p:cNvPr id="6" name="Right Triangle 5">
            <a:extLst>
              <a:ext uri="{FF2B5EF4-FFF2-40B4-BE49-F238E27FC236}">
                <a16:creationId xmlns:a16="http://schemas.microsoft.com/office/drawing/2014/main" id="{CB6A6F64-7D58-F8F2-E075-72F08669A30A}"/>
              </a:ext>
              <a:ext uri="{C183D7F6-B498-43B3-948B-1728B52AA6E4}">
                <adec:decorative xmlns:adec="http://schemas.microsoft.com/office/drawing/2017/decorative" val="1"/>
              </a:ext>
            </a:extLst>
          </p:cNvPr>
          <p:cNvSpPr/>
          <p:nvPr/>
        </p:nvSpPr>
        <p:spPr>
          <a:xfrm flipH="1">
            <a:off x="8065008" y="6074663"/>
            <a:ext cx="4126992" cy="783337"/>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4" action="ppaction://hlinksldjump"/>
            <a:extLst>
              <a:ext uri="{FF2B5EF4-FFF2-40B4-BE49-F238E27FC236}">
                <a16:creationId xmlns:a16="http://schemas.microsoft.com/office/drawing/2014/main" id="{0E018ACA-D817-81F1-8E81-69734C179E16}"/>
              </a:ext>
            </a:extLst>
          </p:cNvPr>
          <p:cNvSpPr/>
          <p:nvPr/>
        </p:nvSpPr>
        <p:spPr>
          <a:xfrm>
            <a:off x="1615440" y="1782439"/>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ATTENDANCE &amp; ICE BREAKER (20 MIN)</a:t>
            </a:r>
          </a:p>
        </p:txBody>
      </p:sp>
      <p:sp>
        <p:nvSpPr>
          <p:cNvPr id="8" name="Rectangle 7">
            <a:hlinkClick r:id="rId5" action="ppaction://hlinksldjump"/>
            <a:extLst>
              <a:ext uri="{FF2B5EF4-FFF2-40B4-BE49-F238E27FC236}">
                <a16:creationId xmlns:a16="http://schemas.microsoft.com/office/drawing/2014/main" id="{B8A3E44F-8DBF-7BF4-818B-878CE9A90EFB}"/>
              </a:ext>
            </a:extLst>
          </p:cNvPr>
          <p:cNvSpPr/>
          <p:nvPr/>
        </p:nvSpPr>
        <p:spPr>
          <a:xfrm>
            <a:off x="1615440" y="2330776"/>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DEFINING GROUP NORMS (30 MIN)</a:t>
            </a:r>
          </a:p>
        </p:txBody>
      </p:sp>
      <p:sp>
        <p:nvSpPr>
          <p:cNvPr id="9" name="Rectangle 8">
            <a:hlinkClick r:id="rId6" action="ppaction://hlinksldjump"/>
            <a:extLst>
              <a:ext uri="{FF2B5EF4-FFF2-40B4-BE49-F238E27FC236}">
                <a16:creationId xmlns:a16="http://schemas.microsoft.com/office/drawing/2014/main" id="{1FA867FE-D42A-49EE-3822-D7C209518DED}"/>
              </a:ext>
            </a:extLst>
          </p:cNvPr>
          <p:cNvSpPr/>
          <p:nvPr/>
        </p:nvSpPr>
        <p:spPr>
          <a:xfrm>
            <a:off x="1615440" y="2879113"/>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STUDENT INNOVATION (15 MIN)</a:t>
            </a:r>
          </a:p>
        </p:txBody>
      </p:sp>
      <p:sp>
        <p:nvSpPr>
          <p:cNvPr id="10" name="Rectangle 9">
            <a:hlinkClick r:id="rId7" action="ppaction://hlinksldjump"/>
            <a:extLst>
              <a:ext uri="{FF2B5EF4-FFF2-40B4-BE49-F238E27FC236}">
                <a16:creationId xmlns:a16="http://schemas.microsoft.com/office/drawing/2014/main" id="{1B8A3088-6379-163B-E35B-6FCC5F38C9EA}"/>
              </a:ext>
            </a:extLst>
          </p:cNvPr>
          <p:cNvSpPr/>
          <p:nvPr/>
        </p:nvSpPr>
        <p:spPr>
          <a:xfrm>
            <a:off x="1615440" y="3427450"/>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CORPORATE SOCIAL RESPONSIBILITY (30 MIN)</a:t>
            </a:r>
          </a:p>
        </p:txBody>
      </p:sp>
      <p:sp>
        <p:nvSpPr>
          <p:cNvPr id="11" name="Rectangle 10">
            <a:hlinkClick r:id="rId8" action="ppaction://hlinksldjump"/>
            <a:extLst>
              <a:ext uri="{FF2B5EF4-FFF2-40B4-BE49-F238E27FC236}">
                <a16:creationId xmlns:a16="http://schemas.microsoft.com/office/drawing/2014/main" id="{9CCCD5B1-0D24-DA6E-302F-1C208AA42D33}"/>
              </a:ext>
            </a:extLst>
          </p:cNvPr>
          <p:cNvSpPr/>
          <p:nvPr/>
        </p:nvSpPr>
        <p:spPr>
          <a:xfrm>
            <a:off x="1615440" y="3975787"/>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LEADERSHIP STYLE &amp; ROLES (45 MIN)</a:t>
            </a:r>
          </a:p>
        </p:txBody>
      </p:sp>
      <p:sp>
        <p:nvSpPr>
          <p:cNvPr id="12" name="Rectangle 11">
            <a:hlinkClick r:id="rId9" action="ppaction://hlinksldjump"/>
            <a:extLst>
              <a:ext uri="{FF2B5EF4-FFF2-40B4-BE49-F238E27FC236}">
                <a16:creationId xmlns:a16="http://schemas.microsoft.com/office/drawing/2014/main" id="{4D1846F5-4D3E-DE4B-490F-F3D2B77B01C8}"/>
              </a:ext>
            </a:extLst>
          </p:cNvPr>
          <p:cNvSpPr/>
          <p:nvPr/>
        </p:nvSpPr>
        <p:spPr>
          <a:xfrm>
            <a:off x="1615440" y="4524124"/>
            <a:ext cx="8961120" cy="481125"/>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BRAINSTORMING (TIME AS NEEDED)</a:t>
            </a:r>
          </a:p>
        </p:txBody>
      </p:sp>
      <p:sp>
        <p:nvSpPr>
          <p:cNvPr id="14" name="Rectangle 13">
            <a:hlinkClick r:id="rId10" action="ppaction://hlinksldjump"/>
            <a:extLst>
              <a:ext uri="{FF2B5EF4-FFF2-40B4-BE49-F238E27FC236}">
                <a16:creationId xmlns:a16="http://schemas.microsoft.com/office/drawing/2014/main" id="{B378C1ED-3E26-0611-4D92-1E0CC9704E40}"/>
              </a:ext>
            </a:extLst>
          </p:cNvPr>
          <p:cNvSpPr/>
          <p:nvPr/>
        </p:nvSpPr>
        <p:spPr>
          <a:xfrm>
            <a:off x="1615440" y="5072462"/>
            <a:ext cx="4480559"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PROTOTYPING (10 MIN)</a:t>
            </a:r>
          </a:p>
        </p:txBody>
      </p:sp>
      <p:sp>
        <p:nvSpPr>
          <p:cNvPr id="13" name="Rectangle 12">
            <a:hlinkClick r:id="rId11" action="ppaction://hlinksldjump"/>
            <a:extLst>
              <a:ext uri="{FF2B5EF4-FFF2-40B4-BE49-F238E27FC236}">
                <a16:creationId xmlns:a16="http://schemas.microsoft.com/office/drawing/2014/main" id="{414A0206-C666-DF0B-A67A-3036029BB206}"/>
              </a:ext>
            </a:extLst>
          </p:cNvPr>
          <p:cNvSpPr/>
          <p:nvPr/>
        </p:nvSpPr>
        <p:spPr>
          <a:xfrm>
            <a:off x="6177094" y="5072462"/>
            <a:ext cx="4399466"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SMART GOALS (15 MIN)</a:t>
            </a:r>
          </a:p>
        </p:txBody>
      </p:sp>
      <p:sp>
        <p:nvSpPr>
          <p:cNvPr id="3" name="Rectangle 2">
            <a:hlinkClick r:id="rId11" action="ppaction://hlinksldjump"/>
            <a:extLst>
              <a:ext uri="{FF2B5EF4-FFF2-40B4-BE49-F238E27FC236}">
                <a16:creationId xmlns:a16="http://schemas.microsoft.com/office/drawing/2014/main" id="{C97A30FB-DD9F-20BD-6139-26632A6A7B32}"/>
              </a:ext>
            </a:extLst>
          </p:cNvPr>
          <p:cNvSpPr/>
          <p:nvPr/>
        </p:nvSpPr>
        <p:spPr>
          <a:xfrm>
            <a:off x="1615440" y="5620801"/>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ENTREPRENUERIAL RESILIENCY MODULES (10 MIN)</a:t>
            </a:r>
          </a:p>
        </p:txBody>
      </p:sp>
      <p:sp>
        <p:nvSpPr>
          <p:cNvPr id="5" name="Rectangle 4">
            <a:hlinkClick r:id="rId11" action="ppaction://hlinksldjump"/>
            <a:extLst>
              <a:ext uri="{FF2B5EF4-FFF2-40B4-BE49-F238E27FC236}">
                <a16:creationId xmlns:a16="http://schemas.microsoft.com/office/drawing/2014/main" id="{DB67E30D-ED1E-2FDA-1E12-198EE4EA6120}"/>
              </a:ext>
            </a:extLst>
          </p:cNvPr>
          <p:cNvSpPr/>
          <p:nvPr/>
        </p:nvSpPr>
        <p:spPr>
          <a:xfrm>
            <a:off x="1615440" y="6169141"/>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QUESTIONS &amp; WRAP UP (10 MIN)</a:t>
            </a:r>
          </a:p>
        </p:txBody>
      </p:sp>
    </p:spTree>
    <p:extLst>
      <p:ext uri="{BB962C8B-B14F-4D97-AF65-F5344CB8AC3E}">
        <p14:creationId xmlns:p14="http://schemas.microsoft.com/office/powerpoint/2010/main" val="1399858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C4525-2100-C399-7FEE-57A3AC69B09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96E0706-D244-71E7-2C2C-03B99B4CBDC7}"/>
              </a:ext>
              <a:ext uri="{C183D7F6-B498-43B3-948B-1728B52AA6E4}">
                <adec:decorative xmlns:adec="http://schemas.microsoft.com/office/drawing/2017/decorative" val="1"/>
              </a:ext>
            </a:extLst>
          </p:cNvPr>
          <p:cNvSpPr/>
          <p:nvPr/>
        </p:nvSpPr>
        <p:spPr>
          <a:xfrm>
            <a:off x="385482" y="2255454"/>
            <a:ext cx="11416882" cy="1630746"/>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1C244-D084-F056-C3B5-3A0AF13E52C8}"/>
              </a:ext>
            </a:extLst>
          </p:cNvPr>
          <p:cNvSpPr>
            <a:spLocks noGrp="1"/>
          </p:cNvSpPr>
          <p:nvPr>
            <p:ph type="title"/>
          </p:nvPr>
        </p:nvSpPr>
        <p:spPr/>
        <p:txBody>
          <a:bodyPr/>
          <a:lstStyle/>
          <a:p>
            <a:r>
              <a:rPr lang="en-US">
                <a:solidFill>
                  <a:srgbClr val="E3E24F"/>
                </a:solidFill>
              </a:rPr>
              <a:t>Product Inspiration</a:t>
            </a:r>
          </a:p>
        </p:txBody>
      </p:sp>
      <p:sp>
        <p:nvSpPr>
          <p:cNvPr id="3" name="Text Placeholder 2">
            <a:extLst>
              <a:ext uri="{FF2B5EF4-FFF2-40B4-BE49-F238E27FC236}">
                <a16:creationId xmlns:a16="http://schemas.microsoft.com/office/drawing/2014/main" id="{0A366B6C-3CBC-62DA-4D01-41879E5C8C67}"/>
              </a:ext>
            </a:extLst>
          </p:cNvPr>
          <p:cNvSpPr>
            <a:spLocks noGrp="1"/>
          </p:cNvSpPr>
          <p:nvPr>
            <p:ph type="body" sz="quarter" idx="12"/>
          </p:nvPr>
        </p:nvSpPr>
        <p:spPr>
          <a:xfrm>
            <a:off x="651750" y="2517671"/>
            <a:ext cx="11070858" cy="1106311"/>
          </a:xfrm>
        </p:spPr>
        <p:txBody>
          <a:bodyPr/>
          <a:lstStyle/>
          <a:p>
            <a:pPr marL="0" indent="0">
              <a:buNone/>
            </a:pPr>
            <a:r>
              <a:rPr lang="en-US" sz="3200" b="1"/>
              <a:t>WILD COASTERS</a:t>
            </a:r>
          </a:p>
          <a:p>
            <a:pPr marL="0" indent="0">
              <a:buNone/>
            </a:pPr>
            <a:r>
              <a:rPr lang="en-US" b="1"/>
              <a:t>JA BRITISH COLUMBIA </a:t>
            </a:r>
          </a:p>
          <a:p>
            <a:pPr marL="0" indent="0">
              <a:buNone/>
            </a:pPr>
            <a:endParaRPr lang="en-US" b="1"/>
          </a:p>
        </p:txBody>
      </p:sp>
      <p:sp>
        <p:nvSpPr>
          <p:cNvPr id="4" name="TextBox 3">
            <a:extLst>
              <a:ext uri="{FF2B5EF4-FFF2-40B4-BE49-F238E27FC236}">
                <a16:creationId xmlns:a16="http://schemas.microsoft.com/office/drawing/2014/main" id="{C8D2D3A9-F4B1-3B90-7826-FF625064AC2A}"/>
              </a:ext>
            </a:extLst>
          </p:cNvPr>
          <p:cNvSpPr txBox="1"/>
          <p:nvPr/>
        </p:nvSpPr>
        <p:spPr>
          <a:xfrm>
            <a:off x="249937" y="4317999"/>
            <a:ext cx="3844050" cy="1754326"/>
          </a:xfrm>
          <a:prstGeom prst="rect">
            <a:avLst/>
          </a:prstGeom>
          <a:noFill/>
        </p:spPr>
        <p:txBody>
          <a:bodyPr wrap="square" rtlCol="0">
            <a:spAutoFit/>
          </a:bodyPr>
          <a:lstStyle/>
          <a:p>
            <a:r>
              <a:rPr lang="en-US" b="1">
                <a:solidFill>
                  <a:srgbClr val="285F74"/>
                </a:solidFill>
                <a:latin typeface="Bierstadt" panose="020B0004020202020204" pitchFamily="34" charset="0"/>
              </a:rPr>
              <a:t>INFO ABOUT THE COMPANY </a:t>
            </a:r>
          </a:p>
          <a:p>
            <a:pPr marL="285750" indent="-285750">
              <a:buFont typeface="Arial" panose="020B0604020202020204" pitchFamily="34" charset="0"/>
              <a:buChar char="•"/>
            </a:pPr>
            <a:r>
              <a:rPr lang="en-US">
                <a:latin typeface="Bierstadt" panose="020B0004020202020204" pitchFamily="34" charset="0"/>
              </a:rPr>
              <a:t>Wooden coasters made from abandoned tress collected locally</a:t>
            </a:r>
          </a:p>
          <a:p>
            <a:pPr marL="285750" indent="-285750">
              <a:buFont typeface="Arial" panose="020B0604020202020204" pitchFamily="34" charset="0"/>
              <a:buChar char="•"/>
            </a:pPr>
            <a:r>
              <a:rPr lang="en-US">
                <a:latin typeface="Bierstadt" panose="020B0004020202020204" pitchFamily="34" charset="0"/>
              </a:rPr>
              <a:t>Raise awareness about deforestation and support the local community</a:t>
            </a:r>
          </a:p>
        </p:txBody>
      </p:sp>
      <p:sp>
        <p:nvSpPr>
          <p:cNvPr id="7" name="TextBox 6">
            <a:extLst>
              <a:ext uri="{FF2B5EF4-FFF2-40B4-BE49-F238E27FC236}">
                <a16:creationId xmlns:a16="http://schemas.microsoft.com/office/drawing/2014/main" id="{CD4A08BA-FF16-24E6-E079-AAA2CD76EE4D}"/>
              </a:ext>
            </a:extLst>
          </p:cNvPr>
          <p:cNvSpPr txBox="1"/>
          <p:nvPr/>
        </p:nvSpPr>
        <p:spPr>
          <a:xfrm>
            <a:off x="4444866" y="4317999"/>
            <a:ext cx="3302268" cy="1754326"/>
          </a:xfrm>
          <a:prstGeom prst="rect">
            <a:avLst/>
          </a:prstGeom>
          <a:noFill/>
        </p:spPr>
        <p:txBody>
          <a:bodyPr wrap="square" rtlCol="0">
            <a:spAutoFit/>
          </a:bodyPr>
          <a:lstStyle/>
          <a:p>
            <a:r>
              <a:rPr lang="en-US" b="1">
                <a:solidFill>
                  <a:srgbClr val="285F74"/>
                </a:solidFill>
                <a:latin typeface="Bierstadt" panose="020B0004020202020204" pitchFamily="34" charset="0"/>
              </a:rPr>
              <a:t>WHAT SET THEM APART?</a:t>
            </a:r>
          </a:p>
          <a:p>
            <a:pPr marL="285750" indent="-285750">
              <a:buFont typeface="Arial" panose="020B0604020202020204" pitchFamily="34" charset="0"/>
              <a:buChar char="•"/>
            </a:pPr>
            <a:r>
              <a:rPr lang="en-US">
                <a:latin typeface="Bierstadt" panose="020B0004020202020204" pitchFamily="34" charset="0"/>
              </a:rPr>
              <a:t>Enviro-friendly </a:t>
            </a:r>
          </a:p>
          <a:p>
            <a:pPr marL="285750" indent="-285750">
              <a:buFont typeface="Arial" panose="020B0604020202020204" pitchFamily="34" charset="0"/>
              <a:buChar char="•"/>
            </a:pPr>
            <a:r>
              <a:rPr lang="en-US">
                <a:latin typeface="Bierstadt" panose="020B0004020202020204" pitchFamily="34" charset="0"/>
              </a:rPr>
              <a:t>Supporting the community through donating a portion of sales</a:t>
            </a:r>
          </a:p>
          <a:p>
            <a:pPr marL="285750" indent="-285750">
              <a:buFont typeface="Arial" panose="020B0604020202020204" pitchFamily="34" charset="0"/>
              <a:buChar char="•"/>
            </a:pPr>
            <a:endParaRPr lang="en-US">
              <a:latin typeface="Bierstadt" panose="020B0004020202020204" pitchFamily="34" charset="0"/>
            </a:endParaRPr>
          </a:p>
        </p:txBody>
      </p:sp>
      <p:sp>
        <p:nvSpPr>
          <p:cNvPr id="8" name="TextBox 7">
            <a:extLst>
              <a:ext uri="{FF2B5EF4-FFF2-40B4-BE49-F238E27FC236}">
                <a16:creationId xmlns:a16="http://schemas.microsoft.com/office/drawing/2014/main" id="{A79B7DEE-970A-10D7-464D-358111D131EB}"/>
              </a:ext>
            </a:extLst>
          </p:cNvPr>
          <p:cNvSpPr txBox="1"/>
          <p:nvPr/>
        </p:nvSpPr>
        <p:spPr>
          <a:xfrm>
            <a:off x="8098014" y="4318000"/>
            <a:ext cx="3844050" cy="1200329"/>
          </a:xfrm>
          <a:prstGeom prst="rect">
            <a:avLst/>
          </a:prstGeom>
          <a:noFill/>
        </p:spPr>
        <p:txBody>
          <a:bodyPr wrap="square" rtlCol="0">
            <a:spAutoFit/>
          </a:bodyPr>
          <a:lstStyle/>
          <a:p>
            <a:r>
              <a:rPr lang="en-US" b="1">
                <a:solidFill>
                  <a:srgbClr val="285F74"/>
                </a:solidFill>
                <a:latin typeface="Bierstadt" panose="020B0004020202020204" pitchFamily="34" charset="0"/>
              </a:rPr>
              <a:t>THINGS TO THINK ABOUT</a:t>
            </a:r>
          </a:p>
          <a:p>
            <a:pPr marL="285750" indent="-285750">
              <a:buFont typeface="Arial" panose="020B0604020202020204" pitchFamily="34" charset="0"/>
              <a:buChar char="•"/>
            </a:pPr>
            <a:r>
              <a:rPr lang="en-US">
                <a:latin typeface="Bierstadt" panose="020B0004020202020204" pitchFamily="34" charset="0"/>
              </a:rPr>
              <a:t>Production </a:t>
            </a:r>
          </a:p>
          <a:p>
            <a:pPr marL="285750" indent="-285750">
              <a:buFont typeface="Arial" panose="020B0604020202020204" pitchFamily="34" charset="0"/>
              <a:buChar char="•"/>
            </a:pPr>
            <a:r>
              <a:rPr lang="en-US">
                <a:latin typeface="Bierstadt" panose="020B0004020202020204" pitchFamily="34" charset="0"/>
              </a:rPr>
              <a:t>Quality Assurance </a:t>
            </a:r>
          </a:p>
          <a:p>
            <a:pPr marL="285750" indent="-285750">
              <a:buFont typeface="Arial" panose="020B0604020202020204" pitchFamily="34" charset="0"/>
              <a:buChar char="•"/>
            </a:pPr>
            <a:r>
              <a:rPr lang="en-US">
                <a:latin typeface="Bierstadt" panose="020B0004020202020204" pitchFamily="34" charset="0"/>
              </a:rPr>
              <a:t>Packaging </a:t>
            </a:r>
          </a:p>
        </p:txBody>
      </p:sp>
      <p:pic>
        <p:nvPicPr>
          <p:cNvPr id="9" name="Picture 8">
            <a:extLst>
              <a:ext uri="{FF2B5EF4-FFF2-40B4-BE49-F238E27FC236}">
                <a16:creationId xmlns:a16="http://schemas.microsoft.com/office/drawing/2014/main" id="{0CAED0FE-2C5D-F7B7-0FB1-686D2241D2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47134" y="2079601"/>
            <a:ext cx="3773731" cy="2022498"/>
          </a:xfrm>
          <a:prstGeom prst="rect">
            <a:avLst/>
          </a:prstGeom>
        </p:spPr>
      </p:pic>
    </p:spTree>
    <p:extLst>
      <p:ext uri="{BB962C8B-B14F-4D97-AF65-F5344CB8AC3E}">
        <p14:creationId xmlns:p14="http://schemas.microsoft.com/office/powerpoint/2010/main" val="866573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80BF8-C084-666F-F405-699E0D0E134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4365E9E1-9E01-6C62-7FEF-F7781E9BB6A7}"/>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B643CDFA-14DE-F060-DEA8-9EBFC23A32A2}"/>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8BB1EB3D-31CC-6CFE-0A30-46C829C62F11}"/>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6767E1D-A13D-5264-E9B6-E7AC88250F23}"/>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CORPORATE SOCIAL RESPONSIBILITY </a:t>
            </a:r>
          </a:p>
        </p:txBody>
      </p:sp>
      <p:sp>
        <p:nvSpPr>
          <p:cNvPr id="14" name="Right Triangle 13">
            <a:extLst>
              <a:ext uri="{FF2B5EF4-FFF2-40B4-BE49-F238E27FC236}">
                <a16:creationId xmlns:a16="http://schemas.microsoft.com/office/drawing/2014/main" id="{D1060777-24D2-8D52-5F95-4DACDD588E87}"/>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075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B95D-E8B7-D6F1-141A-3BC585FF4FD3}"/>
              </a:ext>
            </a:extLst>
          </p:cNvPr>
          <p:cNvSpPr>
            <a:spLocks noGrp="1"/>
          </p:cNvSpPr>
          <p:nvPr>
            <p:ph type="title"/>
          </p:nvPr>
        </p:nvSpPr>
        <p:spPr/>
        <p:txBody>
          <a:bodyPr/>
          <a:lstStyle/>
          <a:p>
            <a:r>
              <a:rPr lang="en-US"/>
              <a:t>Corporate Social Responsibility</a:t>
            </a:r>
            <a:endParaRPr lang="en-US">
              <a:solidFill>
                <a:srgbClr val="E3E24F"/>
              </a:solidFill>
            </a:endParaRPr>
          </a:p>
        </p:txBody>
      </p:sp>
      <p:sp>
        <p:nvSpPr>
          <p:cNvPr id="3" name="Text Placeholder 2">
            <a:extLst>
              <a:ext uri="{FF2B5EF4-FFF2-40B4-BE49-F238E27FC236}">
                <a16:creationId xmlns:a16="http://schemas.microsoft.com/office/drawing/2014/main" id="{5C6435CE-4C01-7E0B-DE48-E905D4164A7F}"/>
              </a:ext>
            </a:extLst>
          </p:cNvPr>
          <p:cNvSpPr>
            <a:spLocks noGrp="1"/>
          </p:cNvSpPr>
          <p:nvPr>
            <p:ph type="body" sz="quarter" idx="12"/>
          </p:nvPr>
        </p:nvSpPr>
        <p:spPr>
          <a:xfrm>
            <a:off x="651750" y="2758513"/>
            <a:ext cx="5190565" cy="3096474"/>
          </a:xfrm>
        </p:spPr>
        <p:txBody>
          <a:bodyPr/>
          <a:lstStyle/>
          <a:p>
            <a:pPr marL="0" indent="0">
              <a:buNone/>
            </a:pPr>
            <a:r>
              <a:rPr lang="en-US" b="1" u="sng"/>
              <a:t>Corporate Social Responsibility </a:t>
            </a:r>
            <a:r>
              <a:rPr lang="en-US" b="1"/>
              <a:t>is a voluntary approach that businesses take to meet or exceed shareholder expectations. </a:t>
            </a:r>
          </a:p>
          <a:p>
            <a:pPr marL="0" indent="0">
              <a:buNone/>
            </a:pPr>
            <a:endParaRPr lang="en-US" b="1"/>
          </a:p>
          <a:p>
            <a:pPr marL="0" indent="0">
              <a:buNone/>
            </a:pPr>
            <a:r>
              <a:rPr lang="en-US" i="1"/>
              <a:t>Doing well by doing good</a:t>
            </a:r>
          </a:p>
          <a:p>
            <a:pPr marL="0" indent="0">
              <a:buNone/>
            </a:pPr>
            <a:endParaRPr lang="en-US" b="1"/>
          </a:p>
        </p:txBody>
      </p:sp>
      <p:sp>
        <p:nvSpPr>
          <p:cNvPr id="7" name="Circle: Hollow 6" descr="A diagram of a circle. One side of the circle is labeled New School which includes social, ethical, and environmental considerations. The other side of the circle is labled Old School and includes profit, legal and revenue as considerations. ">
            <a:extLst>
              <a:ext uri="{FF2B5EF4-FFF2-40B4-BE49-F238E27FC236}">
                <a16:creationId xmlns:a16="http://schemas.microsoft.com/office/drawing/2014/main" id="{65CC64AB-9D46-2E6D-11F0-FCC4EBA07C6D}"/>
              </a:ext>
            </a:extLst>
          </p:cNvPr>
          <p:cNvSpPr/>
          <p:nvPr/>
        </p:nvSpPr>
        <p:spPr>
          <a:xfrm>
            <a:off x="7132469" y="2490452"/>
            <a:ext cx="3917396" cy="3760993"/>
          </a:xfrm>
          <a:prstGeom prst="donut">
            <a:avLst>
              <a:gd name="adj" fmla="val 8501"/>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Rounded Corners 7">
            <a:extLst>
              <a:ext uri="{FF2B5EF4-FFF2-40B4-BE49-F238E27FC236}">
                <a16:creationId xmlns:a16="http://schemas.microsoft.com/office/drawing/2014/main" id="{E9EAE72D-2055-D7BB-0479-93FF1AA21190}"/>
              </a:ext>
              <a:ext uri="{C183D7F6-B498-43B3-948B-1728B52AA6E4}">
                <adec:decorative xmlns:adec="http://schemas.microsoft.com/office/drawing/2017/decorative" val="1"/>
              </a:ext>
            </a:extLst>
          </p:cNvPr>
          <p:cNvSpPr/>
          <p:nvPr/>
        </p:nvSpPr>
        <p:spPr>
          <a:xfrm>
            <a:off x="6537945" y="3256061"/>
            <a:ext cx="1559858" cy="605666"/>
          </a:xfrm>
          <a:prstGeom prst="round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22404D"/>
                </a:solidFill>
                <a:latin typeface="Bierstadt" panose="020B0004020202020204" pitchFamily="34" charset="0"/>
              </a:rPr>
              <a:t>SOCIAL</a:t>
            </a:r>
          </a:p>
        </p:txBody>
      </p:sp>
      <p:sp>
        <p:nvSpPr>
          <p:cNvPr id="9" name="Rectangle: Rounded Corners 8">
            <a:extLst>
              <a:ext uri="{FF2B5EF4-FFF2-40B4-BE49-F238E27FC236}">
                <a16:creationId xmlns:a16="http://schemas.microsoft.com/office/drawing/2014/main" id="{40AB4B5C-668C-A6E5-6DA4-EF3C2419A3E7}"/>
              </a:ext>
              <a:ext uri="{C183D7F6-B498-43B3-948B-1728B52AA6E4}">
                <adec:decorative xmlns:adec="http://schemas.microsoft.com/office/drawing/2017/decorative" val="1"/>
              </a:ext>
            </a:extLst>
          </p:cNvPr>
          <p:cNvSpPr/>
          <p:nvPr/>
        </p:nvSpPr>
        <p:spPr>
          <a:xfrm>
            <a:off x="7840590" y="2181276"/>
            <a:ext cx="2501153" cy="605666"/>
          </a:xfrm>
          <a:prstGeom prst="round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22404D"/>
                </a:solidFill>
                <a:latin typeface="Bierstadt" panose="020B0004020202020204" pitchFamily="34" charset="0"/>
              </a:rPr>
              <a:t>ENVIRONMENTAL</a:t>
            </a:r>
          </a:p>
        </p:txBody>
      </p:sp>
      <p:sp>
        <p:nvSpPr>
          <p:cNvPr id="10" name="Rectangle: Rounded Corners 9">
            <a:extLst>
              <a:ext uri="{FF2B5EF4-FFF2-40B4-BE49-F238E27FC236}">
                <a16:creationId xmlns:a16="http://schemas.microsoft.com/office/drawing/2014/main" id="{11AE475C-340F-BAFC-5130-1916728AE277}"/>
              </a:ext>
              <a:ext uri="{C183D7F6-B498-43B3-948B-1728B52AA6E4}">
                <adec:decorative xmlns:adec="http://schemas.microsoft.com/office/drawing/2017/decorative" val="1"/>
              </a:ext>
            </a:extLst>
          </p:cNvPr>
          <p:cNvSpPr/>
          <p:nvPr/>
        </p:nvSpPr>
        <p:spPr>
          <a:xfrm>
            <a:off x="9899710" y="3265025"/>
            <a:ext cx="1559858" cy="605666"/>
          </a:xfrm>
          <a:prstGeom prst="round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22404D"/>
                </a:solidFill>
                <a:latin typeface="Bierstadt" panose="020B0004020202020204" pitchFamily="34" charset="0"/>
              </a:rPr>
              <a:t>ETHICAL</a:t>
            </a:r>
          </a:p>
        </p:txBody>
      </p:sp>
      <p:sp>
        <p:nvSpPr>
          <p:cNvPr id="11" name="Rectangle: Rounded Corners 10">
            <a:extLst>
              <a:ext uri="{FF2B5EF4-FFF2-40B4-BE49-F238E27FC236}">
                <a16:creationId xmlns:a16="http://schemas.microsoft.com/office/drawing/2014/main" id="{F25DB276-1226-9DDD-B6F2-8F0F20AFA841}"/>
              </a:ext>
              <a:ext uri="{C183D7F6-B498-43B3-948B-1728B52AA6E4}">
                <adec:decorative xmlns:adec="http://schemas.microsoft.com/office/drawing/2017/decorative" val="1"/>
              </a:ext>
            </a:extLst>
          </p:cNvPr>
          <p:cNvSpPr/>
          <p:nvPr/>
        </p:nvSpPr>
        <p:spPr>
          <a:xfrm>
            <a:off x="6537945" y="4842417"/>
            <a:ext cx="1559858" cy="605666"/>
          </a:xfrm>
          <a:prstGeom prst="roundRect">
            <a:avLst/>
          </a:prstGeom>
          <a:solidFill>
            <a:srgbClr val="224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ierstadt" panose="020B0004020202020204" pitchFamily="34" charset="0"/>
              </a:rPr>
              <a:t>PROFIT</a:t>
            </a:r>
          </a:p>
        </p:txBody>
      </p:sp>
      <p:sp>
        <p:nvSpPr>
          <p:cNvPr id="12" name="Rectangle: Rounded Corners 11">
            <a:extLst>
              <a:ext uri="{FF2B5EF4-FFF2-40B4-BE49-F238E27FC236}">
                <a16:creationId xmlns:a16="http://schemas.microsoft.com/office/drawing/2014/main" id="{19A56140-A960-0195-4EA9-5835952F79A5}"/>
              </a:ext>
              <a:ext uri="{C183D7F6-B498-43B3-948B-1728B52AA6E4}">
                <adec:decorative xmlns:adec="http://schemas.microsoft.com/office/drawing/2017/decorative" val="1"/>
              </a:ext>
            </a:extLst>
          </p:cNvPr>
          <p:cNvSpPr/>
          <p:nvPr/>
        </p:nvSpPr>
        <p:spPr>
          <a:xfrm>
            <a:off x="8339852" y="5948612"/>
            <a:ext cx="1559858" cy="605666"/>
          </a:xfrm>
          <a:prstGeom prst="roundRect">
            <a:avLst/>
          </a:prstGeom>
          <a:solidFill>
            <a:srgbClr val="224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ierstadt" panose="020B0004020202020204" pitchFamily="34" charset="0"/>
              </a:rPr>
              <a:t>REVENUE</a:t>
            </a:r>
          </a:p>
        </p:txBody>
      </p:sp>
      <p:sp>
        <p:nvSpPr>
          <p:cNvPr id="13" name="Rectangle: Rounded Corners 12">
            <a:extLst>
              <a:ext uri="{FF2B5EF4-FFF2-40B4-BE49-F238E27FC236}">
                <a16:creationId xmlns:a16="http://schemas.microsoft.com/office/drawing/2014/main" id="{C93B14AE-E079-7828-5F8B-91CB9243355D}"/>
              </a:ext>
              <a:ext uri="{C183D7F6-B498-43B3-948B-1728B52AA6E4}">
                <adec:decorative xmlns:adec="http://schemas.microsoft.com/office/drawing/2017/decorative" val="1"/>
              </a:ext>
            </a:extLst>
          </p:cNvPr>
          <p:cNvSpPr/>
          <p:nvPr/>
        </p:nvSpPr>
        <p:spPr>
          <a:xfrm>
            <a:off x="9980392" y="4829330"/>
            <a:ext cx="1559858" cy="605666"/>
          </a:xfrm>
          <a:prstGeom prst="roundRect">
            <a:avLst/>
          </a:prstGeom>
          <a:solidFill>
            <a:srgbClr val="224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Bierstadt" panose="020B0004020202020204" pitchFamily="34" charset="0"/>
              </a:rPr>
              <a:t>LEGAL</a:t>
            </a:r>
          </a:p>
        </p:txBody>
      </p:sp>
      <p:cxnSp>
        <p:nvCxnSpPr>
          <p:cNvPr id="15" name="Straight Connector 14">
            <a:extLst>
              <a:ext uri="{FF2B5EF4-FFF2-40B4-BE49-F238E27FC236}">
                <a16:creationId xmlns:a16="http://schemas.microsoft.com/office/drawing/2014/main" id="{757ED857-6187-84F0-DDC5-8404178D1891}"/>
              </a:ext>
              <a:ext uri="{C183D7F6-B498-43B3-948B-1728B52AA6E4}">
                <adec:decorative xmlns:adec="http://schemas.microsoft.com/office/drawing/2017/decorative" val="1"/>
              </a:ext>
            </a:extLst>
          </p:cNvPr>
          <p:cNvCxnSpPr>
            <a:cxnSpLocks/>
          </p:cNvCxnSpPr>
          <p:nvPr/>
        </p:nvCxnSpPr>
        <p:spPr>
          <a:xfrm>
            <a:off x="6385544" y="4352929"/>
            <a:ext cx="5154706" cy="0"/>
          </a:xfrm>
          <a:prstGeom prst="line">
            <a:avLst/>
          </a:prstGeom>
          <a:ln w="76200">
            <a:solidFill>
              <a:srgbClr val="285F74"/>
            </a:solidFill>
            <a:prstDash val="sysDash"/>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F51EE11E-41EF-A8CA-167E-F6C5A34C59F8}"/>
              </a:ext>
              <a:ext uri="{C183D7F6-B498-43B3-948B-1728B52AA6E4}">
                <adec:decorative xmlns:adec="http://schemas.microsoft.com/office/drawing/2017/decorative" val="1"/>
              </a:ext>
            </a:extLst>
          </p:cNvPr>
          <p:cNvSpPr/>
          <p:nvPr/>
        </p:nvSpPr>
        <p:spPr>
          <a:xfrm>
            <a:off x="7970578" y="3784846"/>
            <a:ext cx="2241176" cy="60566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22404D"/>
                </a:solidFill>
                <a:latin typeface="Bierstadt" panose="020B0004020202020204" pitchFamily="34" charset="0"/>
              </a:rPr>
              <a:t>NEW SCHOOL</a:t>
            </a:r>
          </a:p>
        </p:txBody>
      </p:sp>
      <p:sp>
        <p:nvSpPr>
          <p:cNvPr id="17" name="Rectangle: Rounded Corners 16">
            <a:extLst>
              <a:ext uri="{FF2B5EF4-FFF2-40B4-BE49-F238E27FC236}">
                <a16:creationId xmlns:a16="http://schemas.microsoft.com/office/drawing/2014/main" id="{6D2CD473-E67B-619C-5171-8CE46B84EB9E}"/>
              </a:ext>
              <a:ext uri="{C183D7F6-B498-43B3-948B-1728B52AA6E4}">
                <adec:decorative xmlns:adec="http://schemas.microsoft.com/office/drawing/2017/decorative" val="1"/>
              </a:ext>
            </a:extLst>
          </p:cNvPr>
          <p:cNvSpPr/>
          <p:nvPr/>
        </p:nvSpPr>
        <p:spPr>
          <a:xfrm>
            <a:off x="7970578" y="4315715"/>
            <a:ext cx="2241176" cy="60566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22404D"/>
                </a:solidFill>
                <a:latin typeface="Bierstadt" panose="020B0004020202020204" pitchFamily="34" charset="0"/>
              </a:rPr>
              <a:t>OLD SCHOOL</a:t>
            </a:r>
          </a:p>
        </p:txBody>
      </p:sp>
    </p:spTree>
    <p:extLst>
      <p:ext uri="{BB962C8B-B14F-4D97-AF65-F5344CB8AC3E}">
        <p14:creationId xmlns:p14="http://schemas.microsoft.com/office/powerpoint/2010/main" val="2445279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83EA-A251-0CFB-FC90-89D4197E17CC}"/>
              </a:ext>
            </a:extLst>
          </p:cNvPr>
          <p:cNvSpPr>
            <a:spLocks noGrp="1"/>
          </p:cNvSpPr>
          <p:nvPr>
            <p:ph type="title"/>
          </p:nvPr>
        </p:nvSpPr>
        <p:spPr/>
        <p:txBody>
          <a:bodyPr/>
          <a:lstStyle/>
          <a:p>
            <a:r>
              <a:rPr lang="en-US"/>
              <a:t>What are the Trends?</a:t>
            </a:r>
          </a:p>
        </p:txBody>
      </p:sp>
      <p:sp>
        <p:nvSpPr>
          <p:cNvPr id="3" name="Text Placeholder 2">
            <a:extLst>
              <a:ext uri="{FF2B5EF4-FFF2-40B4-BE49-F238E27FC236}">
                <a16:creationId xmlns:a16="http://schemas.microsoft.com/office/drawing/2014/main" id="{6C180FF3-C624-F0F6-AC06-D8C448216793}"/>
              </a:ext>
            </a:extLst>
          </p:cNvPr>
          <p:cNvSpPr>
            <a:spLocks noGrp="1"/>
          </p:cNvSpPr>
          <p:nvPr>
            <p:ph type="body" sz="quarter" idx="12"/>
          </p:nvPr>
        </p:nvSpPr>
        <p:spPr>
          <a:xfrm>
            <a:off x="651750" y="2255454"/>
            <a:ext cx="6986179" cy="4033586"/>
          </a:xfrm>
        </p:spPr>
        <p:txBody>
          <a:bodyPr/>
          <a:lstStyle/>
          <a:p>
            <a:pPr marL="0" indent="0">
              <a:buNone/>
            </a:pPr>
            <a:r>
              <a:rPr lang="en-US" b="1"/>
              <a:t>MODERN CORPORATIONS HAVE DEVELOPED NEW TRENDS</a:t>
            </a:r>
          </a:p>
          <a:p>
            <a:r>
              <a:rPr lang="en-US"/>
              <a:t>To deliver the good, not just the goods </a:t>
            </a:r>
          </a:p>
          <a:p>
            <a:r>
              <a:rPr lang="en-US"/>
              <a:t>To pursue values, not just value </a:t>
            </a:r>
          </a:p>
          <a:p>
            <a:r>
              <a:rPr lang="en-US"/>
              <a:t>To help make the world a better place </a:t>
            </a:r>
          </a:p>
          <a:p>
            <a:endParaRPr lang="en-US"/>
          </a:p>
          <a:p>
            <a:pPr marL="0" indent="0">
              <a:buNone/>
            </a:pPr>
            <a:r>
              <a:rPr lang="en-US" b="1"/>
              <a:t>WHAT DOES THIS MEAN?</a:t>
            </a:r>
          </a:p>
          <a:p>
            <a:r>
              <a:rPr lang="en-US"/>
              <a:t>‘Good deeds’ are built into business plans</a:t>
            </a:r>
          </a:p>
          <a:p>
            <a:r>
              <a:rPr lang="en-US"/>
              <a:t>Corporations give back to the community, not just shareholders</a:t>
            </a:r>
          </a:p>
        </p:txBody>
      </p:sp>
      <p:sp>
        <p:nvSpPr>
          <p:cNvPr id="4" name="Right Triangle 3">
            <a:extLst>
              <a:ext uri="{FF2B5EF4-FFF2-40B4-BE49-F238E27FC236}">
                <a16:creationId xmlns:a16="http://schemas.microsoft.com/office/drawing/2014/main" id="{562A818C-1226-6A9D-A3C7-89A582FDEA3D}"/>
              </a:ext>
              <a:ext uri="{C183D7F6-B498-43B3-948B-1728B52AA6E4}">
                <adec:decorative xmlns:adec="http://schemas.microsoft.com/office/drawing/2017/decorative" val="1"/>
              </a:ext>
            </a:extLst>
          </p:cNvPr>
          <p:cNvSpPr/>
          <p:nvPr/>
        </p:nvSpPr>
        <p:spPr>
          <a:xfrm flipH="1">
            <a:off x="9137904" y="4654296"/>
            <a:ext cx="3054096" cy="220370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BB0432-6E47-8197-7997-B3FE533806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73640" y="1159045"/>
            <a:ext cx="5698955" cy="5698955"/>
          </a:xfrm>
          <a:prstGeom prst="rect">
            <a:avLst/>
          </a:prstGeom>
        </p:spPr>
      </p:pic>
    </p:spTree>
    <p:extLst>
      <p:ext uri="{BB962C8B-B14F-4D97-AF65-F5344CB8AC3E}">
        <p14:creationId xmlns:p14="http://schemas.microsoft.com/office/powerpoint/2010/main" val="1188683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9AE9-8C4F-4AAE-A6F8-F4226C48AACE}"/>
              </a:ext>
            </a:extLst>
          </p:cNvPr>
          <p:cNvSpPr>
            <a:spLocks noGrp="1"/>
          </p:cNvSpPr>
          <p:nvPr>
            <p:ph type="title"/>
          </p:nvPr>
        </p:nvSpPr>
        <p:spPr/>
        <p:txBody>
          <a:bodyPr/>
          <a:lstStyle/>
          <a:p>
            <a:r>
              <a:rPr lang="en-US"/>
              <a:t>Triple Bottom Line</a:t>
            </a:r>
          </a:p>
        </p:txBody>
      </p:sp>
      <p:sp>
        <p:nvSpPr>
          <p:cNvPr id="3" name="Text Placeholder 2">
            <a:extLst>
              <a:ext uri="{FF2B5EF4-FFF2-40B4-BE49-F238E27FC236}">
                <a16:creationId xmlns:a16="http://schemas.microsoft.com/office/drawing/2014/main" id="{361DF082-A0A5-5475-7AAA-265B0EF9BC96}"/>
              </a:ext>
            </a:extLst>
          </p:cNvPr>
          <p:cNvSpPr>
            <a:spLocks noGrp="1"/>
          </p:cNvSpPr>
          <p:nvPr>
            <p:ph type="body" sz="quarter" idx="12"/>
          </p:nvPr>
        </p:nvSpPr>
        <p:spPr/>
        <p:txBody>
          <a:bodyPr/>
          <a:lstStyle/>
          <a:p>
            <a:pPr marL="0" indent="0">
              <a:buNone/>
            </a:pPr>
            <a:r>
              <a:rPr lang="en-US"/>
              <a:t>Companies are setting standards where the bottom line is about more than just money. </a:t>
            </a:r>
          </a:p>
        </p:txBody>
      </p:sp>
      <p:pic>
        <p:nvPicPr>
          <p:cNvPr id="5" name="Picture 4">
            <a:extLst>
              <a:ext uri="{FF2B5EF4-FFF2-40B4-BE49-F238E27FC236}">
                <a16:creationId xmlns:a16="http://schemas.microsoft.com/office/drawing/2014/main" id="{C7F62C75-BFB7-03E2-42DB-CF5C8C0BA01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5689" y="2939299"/>
            <a:ext cx="2542615" cy="2542615"/>
          </a:xfrm>
          <a:prstGeom prst="rect">
            <a:avLst/>
          </a:prstGeom>
        </p:spPr>
      </p:pic>
      <p:pic>
        <p:nvPicPr>
          <p:cNvPr id="7" name="Picture 6">
            <a:extLst>
              <a:ext uri="{FF2B5EF4-FFF2-40B4-BE49-F238E27FC236}">
                <a16:creationId xmlns:a16="http://schemas.microsoft.com/office/drawing/2014/main" id="{25FB8B84-94D9-EEE6-B5D2-344E5273E416}"/>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19239" y="2840687"/>
            <a:ext cx="2542615" cy="2540357"/>
          </a:xfrm>
          <a:prstGeom prst="rect">
            <a:avLst/>
          </a:prstGeom>
        </p:spPr>
      </p:pic>
      <p:pic>
        <p:nvPicPr>
          <p:cNvPr id="9" name="Picture 8">
            <a:extLst>
              <a:ext uri="{FF2B5EF4-FFF2-40B4-BE49-F238E27FC236}">
                <a16:creationId xmlns:a16="http://schemas.microsoft.com/office/drawing/2014/main" id="{5A618989-A4FB-63AC-0086-C684AA659C7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7231" y="2840687"/>
            <a:ext cx="2542614" cy="2542614"/>
          </a:xfrm>
          <a:prstGeom prst="rect">
            <a:avLst/>
          </a:prstGeom>
        </p:spPr>
      </p:pic>
      <p:sp>
        <p:nvSpPr>
          <p:cNvPr id="10" name="Rectangle 9">
            <a:extLst>
              <a:ext uri="{FF2B5EF4-FFF2-40B4-BE49-F238E27FC236}">
                <a16:creationId xmlns:a16="http://schemas.microsoft.com/office/drawing/2014/main" id="{43AC9B0E-10BC-BBC9-CE02-7899DDE95887}"/>
              </a:ext>
            </a:extLst>
          </p:cNvPr>
          <p:cNvSpPr/>
          <p:nvPr/>
        </p:nvSpPr>
        <p:spPr>
          <a:xfrm>
            <a:off x="955224" y="4938139"/>
            <a:ext cx="3241864" cy="13564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a:solidFill>
                  <a:srgbClr val="22404D"/>
                </a:solidFill>
                <a:latin typeface="Bierstadt" panose="020B0004020202020204" pitchFamily="34" charset="0"/>
              </a:rPr>
              <a:t>FINANCIAL PERFORMACE</a:t>
            </a:r>
          </a:p>
          <a:p>
            <a:pPr marL="285750" indent="-285750">
              <a:buFont typeface="Arial" panose="020B0604020202020204" pitchFamily="34" charset="0"/>
              <a:buChar char="•"/>
            </a:pPr>
            <a:r>
              <a:rPr lang="en-US" sz="2400">
                <a:solidFill>
                  <a:srgbClr val="22404D"/>
                </a:solidFill>
                <a:latin typeface="Bierstadt" panose="020B0004020202020204" pitchFamily="34" charset="0"/>
              </a:rPr>
              <a:t>Be profitable – legally </a:t>
            </a:r>
          </a:p>
        </p:txBody>
      </p:sp>
      <p:pic>
        <p:nvPicPr>
          <p:cNvPr id="14" name="Graphic 13" descr="Plus">
            <a:extLst>
              <a:ext uri="{FF2B5EF4-FFF2-40B4-BE49-F238E27FC236}">
                <a16:creationId xmlns:a16="http://schemas.microsoft.com/office/drawing/2014/main" id="{C32D5BEC-9B41-7870-7CB1-47602A29BB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97857" y="5002527"/>
            <a:ext cx="479385" cy="479385"/>
          </a:xfrm>
          <a:prstGeom prst="rect">
            <a:avLst/>
          </a:prstGeom>
        </p:spPr>
      </p:pic>
      <p:sp>
        <p:nvSpPr>
          <p:cNvPr id="11" name="Rectangle 10">
            <a:extLst>
              <a:ext uri="{FF2B5EF4-FFF2-40B4-BE49-F238E27FC236}">
                <a16:creationId xmlns:a16="http://schemas.microsoft.com/office/drawing/2014/main" id="{0D8847E3-73F4-BD10-D9C3-E71E64891282}"/>
              </a:ext>
            </a:extLst>
          </p:cNvPr>
          <p:cNvSpPr/>
          <p:nvPr/>
        </p:nvSpPr>
        <p:spPr>
          <a:xfrm>
            <a:off x="4637231" y="4940396"/>
            <a:ext cx="3241864" cy="13564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a:solidFill>
                  <a:srgbClr val="22404D"/>
                </a:solidFill>
                <a:latin typeface="Bierstadt" panose="020B0004020202020204" pitchFamily="34" charset="0"/>
              </a:rPr>
              <a:t>ENVIRONMENTAL SUSTAINABILITY </a:t>
            </a:r>
          </a:p>
          <a:p>
            <a:pPr marL="285750" indent="-285750">
              <a:buFont typeface="Arial" panose="020B0604020202020204" pitchFamily="34" charset="0"/>
              <a:buChar char="•"/>
            </a:pPr>
            <a:r>
              <a:rPr lang="en-US" sz="2400">
                <a:solidFill>
                  <a:srgbClr val="22404D"/>
                </a:solidFill>
                <a:latin typeface="Bierstadt" panose="020B0004020202020204" pitchFamily="34" charset="0"/>
              </a:rPr>
              <a:t>Reduce, reuse, recycle</a:t>
            </a:r>
          </a:p>
        </p:txBody>
      </p:sp>
      <p:pic>
        <p:nvPicPr>
          <p:cNvPr id="15" name="Graphic 14" descr="Plus">
            <a:extLst>
              <a:ext uri="{FF2B5EF4-FFF2-40B4-BE49-F238E27FC236}">
                <a16:creationId xmlns:a16="http://schemas.microsoft.com/office/drawing/2014/main" id="{3479560E-7A69-0C3E-2BB5-4DE67B67AE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9402" y="5002527"/>
            <a:ext cx="479385" cy="479385"/>
          </a:xfrm>
          <a:prstGeom prst="rect">
            <a:avLst/>
          </a:prstGeom>
        </p:spPr>
      </p:pic>
      <p:sp>
        <p:nvSpPr>
          <p:cNvPr id="12" name="Rectangle 11">
            <a:extLst>
              <a:ext uri="{FF2B5EF4-FFF2-40B4-BE49-F238E27FC236}">
                <a16:creationId xmlns:a16="http://schemas.microsoft.com/office/drawing/2014/main" id="{0AC7335C-5C99-1172-F7AF-7E5D4785FD81}"/>
              </a:ext>
            </a:extLst>
          </p:cNvPr>
          <p:cNvSpPr/>
          <p:nvPr/>
        </p:nvSpPr>
        <p:spPr>
          <a:xfrm>
            <a:off x="8480743" y="4938139"/>
            <a:ext cx="3241864" cy="13564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a:solidFill>
                  <a:srgbClr val="22404D"/>
                </a:solidFill>
                <a:latin typeface="Bierstadt" panose="020B0004020202020204" pitchFamily="34" charset="0"/>
              </a:rPr>
              <a:t>SOCIAL    RESPONSIBILITY</a:t>
            </a:r>
          </a:p>
          <a:p>
            <a:pPr marL="285750" indent="-285750">
              <a:buFont typeface="Arial" panose="020B0604020202020204" pitchFamily="34" charset="0"/>
              <a:buChar char="•"/>
            </a:pPr>
            <a:r>
              <a:rPr lang="en-US" sz="2400">
                <a:solidFill>
                  <a:srgbClr val="22404D"/>
                </a:solidFill>
                <a:latin typeface="Bierstadt" panose="020B0004020202020204" pitchFamily="34" charset="0"/>
              </a:rPr>
              <a:t>Community participant</a:t>
            </a:r>
          </a:p>
        </p:txBody>
      </p:sp>
    </p:spTree>
    <p:extLst>
      <p:ext uri="{BB962C8B-B14F-4D97-AF65-F5344CB8AC3E}">
        <p14:creationId xmlns:p14="http://schemas.microsoft.com/office/powerpoint/2010/main" val="369610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8AB0-F886-9C53-E423-89F9964E9AFB}"/>
              </a:ext>
            </a:extLst>
          </p:cNvPr>
          <p:cNvSpPr>
            <a:spLocks noGrp="1"/>
          </p:cNvSpPr>
          <p:nvPr>
            <p:ph type="title"/>
          </p:nvPr>
        </p:nvSpPr>
        <p:spPr/>
        <p:txBody>
          <a:bodyPr/>
          <a:lstStyle/>
          <a:p>
            <a:r>
              <a:rPr lang="en-US"/>
              <a:t>Why Bother?</a:t>
            </a:r>
          </a:p>
        </p:txBody>
      </p:sp>
      <p:sp>
        <p:nvSpPr>
          <p:cNvPr id="3" name="Text Placeholder 2">
            <a:extLst>
              <a:ext uri="{FF2B5EF4-FFF2-40B4-BE49-F238E27FC236}">
                <a16:creationId xmlns:a16="http://schemas.microsoft.com/office/drawing/2014/main" id="{FBFBBDC5-3288-C387-EB5A-42354C4D516A}"/>
              </a:ext>
            </a:extLst>
          </p:cNvPr>
          <p:cNvSpPr>
            <a:spLocks noGrp="1"/>
          </p:cNvSpPr>
          <p:nvPr>
            <p:ph type="body" sz="quarter" idx="12"/>
          </p:nvPr>
        </p:nvSpPr>
        <p:spPr>
          <a:xfrm>
            <a:off x="651750" y="2255454"/>
            <a:ext cx="5354603" cy="4033586"/>
          </a:xfrm>
        </p:spPr>
        <p:txBody>
          <a:bodyPr/>
          <a:lstStyle/>
          <a:p>
            <a:pPr marL="0" indent="0">
              <a:buNone/>
            </a:pPr>
            <a:r>
              <a:rPr lang="en-US" b="1"/>
              <a:t>CSR can help your company!</a:t>
            </a:r>
          </a:p>
          <a:p>
            <a:pPr>
              <a:buFont typeface="Wingdings" panose="05000000000000000000" pitchFamily="2" charset="2"/>
              <a:buChar char="ü"/>
            </a:pPr>
            <a:r>
              <a:rPr lang="en-US"/>
              <a:t>Customers like it – sales and loyalty increase </a:t>
            </a:r>
          </a:p>
          <a:p>
            <a:pPr>
              <a:buFont typeface="Wingdings" panose="05000000000000000000" pitchFamily="2" charset="2"/>
              <a:buChar char="ü"/>
            </a:pPr>
            <a:r>
              <a:rPr lang="en-US"/>
              <a:t>Employees like it – more engaged</a:t>
            </a:r>
          </a:p>
          <a:p>
            <a:pPr marL="0" indent="0">
              <a:buNone/>
            </a:pPr>
            <a:endParaRPr lang="en-US"/>
          </a:p>
          <a:p>
            <a:pPr marL="0" indent="0">
              <a:buNone/>
            </a:pPr>
            <a:r>
              <a:rPr lang="en-US" b="1"/>
              <a:t>CSR helps:</a:t>
            </a:r>
          </a:p>
          <a:p>
            <a:r>
              <a:rPr lang="en-US"/>
              <a:t>The environment </a:t>
            </a:r>
          </a:p>
          <a:p>
            <a:r>
              <a:rPr lang="en-US"/>
              <a:t>The community </a:t>
            </a:r>
          </a:p>
          <a:p>
            <a:r>
              <a:rPr lang="en-US"/>
              <a:t>Saves money</a:t>
            </a:r>
          </a:p>
        </p:txBody>
      </p:sp>
      <p:sp>
        <p:nvSpPr>
          <p:cNvPr id="6" name="Rectangle 5">
            <a:extLst>
              <a:ext uri="{FF2B5EF4-FFF2-40B4-BE49-F238E27FC236}">
                <a16:creationId xmlns:a16="http://schemas.microsoft.com/office/drawing/2014/main" id="{A1495851-31C6-3F13-92DF-B3A5D9BBB694}"/>
              </a:ext>
              <a:ext uri="{C183D7F6-B498-43B3-948B-1728B52AA6E4}">
                <adec:decorative xmlns:adec="http://schemas.microsoft.com/office/drawing/2017/decorative" val="1"/>
              </a:ext>
            </a:extLst>
          </p:cNvPr>
          <p:cNvSpPr/>
          <p:nvPr/>
        </p:nvSpPr>
        <p:spPr>
          <a:xfrm>
            <a:off x="7019365" y="2490493"/>
            <a:ext cx="4876799" cy="4033586"/>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BD3767-99F0-AAB5-8E58-0F40EC3BD0E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l="7037" t="12418" r="30566" b="12157"/>
          <a:stretch>
            <a:fillRect/>
          </a:stretch>
        </p:blipFill>
        <p:spPr>
          <a:xfrm>
            <a:off x="6562784" y="2156842"/>
            <a:ext cx="5141895" cy="4143678"/>
          </a:xfrm>
          <a:prstGeom prst="rect">
            <a:avLst/>
          </a:prstGeom>
        </p:spPr>
      </p:pic>
      <p:pic>
        <p:nvPicPr>
          <p:cNvPr id="8" name="Picture 7">
            <a:extLst>
              <a:ext uri="{FF2B5EF4-FFF2-40B4-BE49-F238E27FC236}">
                <a16:creationId xmlns:a16="http://schemas.microsoft.com/office/drawing/2014/main" id="{E439B51F-E63B-B650-1A08-A7567B80C12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86765" y="5519403"/>
            <a:ext cx="1449623" cy="1449623"/>
          </a:xfrm>
          <a:prstGeom prst="rect">
            <a:avLst/>
          </a:prstGeom>
        </p:spPr>
      </p:pic>
      <p:pic>
        <p:nvPicPr>
          <p:cNvPr id="10" name="Picture 9">
            <a:extLst>
              <a:ext uri="{FF2B5EF4-FFF2-40B4-BE49-F238E27FC236}">
                <a16:creationId xmlns:a16="http://schemas.microsoft.com/office/drawing/2014/main" id="{39B8B14B-045A-B3E2-3A47-3B349EB75B90}"/>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67448" y="5459506"/>
            <a:ext cx="1449623" cy="1449623"/>
          </a:xfrm>
          <a:prstGeom prst="rect">
            <a:avLst/>
          </a:prstGeom>
        </p:spPr>
      </p:pic>
      <p:pic>
        <p:nvPicPr>
          <p:cNvPr id="12" name="Picture 11">
            <a:extLst>
              <a:ext uri="{FF2B5EF4-FFF2-40B4-BE49-F238E27FC236}">
                <a16:creationId xmlns:a16="http://schemas.microsoft.com/office/drawing/2014/main" id="{690B246B-469E-506C-6E39-761F88B94BD0}"/>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1698" y="5460793"/>
            <a:ext cx="1448336" cy="1448336"/>
          </a:xfrm>
          <a:prstGeom prst="rect">
            <a:avLst/>
          </a:prstGeom>
        </p:spPr>
      </p:pic>
    </p:spTree>
    <p:extLst>
      <p:ext uri="{BB962C8B-B14F-4D97-AF65-F5344CB8AC3E}">
        <p14:creationId xmlns:p14="http://schemas.microsoft.com/office/powerpoint/2010/main" val="2336605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0B49-C8BC-3750-86C1-51541F04FC28}"/>
              </a:ext>
            </a:extLst>
          </p:cNvPr>
          <p:cNvSpPr>
            <a:spLocks noGrp="1"/>
          </p:cNvSpPr>
          <p:nvPr>
            <p:ph type="title"/>
          </p:nvPr>
        </p:nvSpPr>
        <p:spPr/>
        <p:txBody>
          <a:bodyPr/>
          <a:lstStyle/>
          <a:p>
            <a:r>
              <a:rPr lang="en-US"/>
              <a:t>Example 1</a:t>
            </a:r>
          </a:p>
        </p:txBody>
      </p:sp>
      <p:sp>
        <p:nvSpPr>
          <p:cNvPr id="3" name="Text Placeholder 2">
            <a:extLst>
              <a:ext uri="{FF2B5EF4-FFF2-40B4-BE49-F238E27FC236}">
                <a16:creationId xmlns:a16="http://schemas.microsoft.com/office/drawing/2014/main" id="{DE9FD746-6A84-F7A1-D19F-05A422AC474C}"/>
              </a:ext>
            </a:extLst>
          </p:cNvPr>
          <p:cNvSpPr>
            <a:spLocks noGrp="1"/>
          </p:cNvSpPr>
          <p:nvPr>
            <p:ph type="body" sz="quarter" idx="12"/>
          </p:nvPr>
        </p:nvSpPr>
        <p:spPr>
          <a:xfrm>
            <a:off x="651750" y="2255454"/>
            <a:ext cx="6645521" cy="4033586"/>
          </a:xfrm>
        </p:spPr>
        <p:txBody>
          <a:bodyPr/>
          <a:lstStyle/>
          <a:p>
            <a:pPr marL="0" indent="0">
              <a:buNone/>
            </a:pPr>
            <a:r>
              <a:rPr lang="en-US" sz="3200"/>
              <a:t>TIM HORTONS</a:t>
            </a:r>
          </a:p>
          <a:p>
            <a:endParaRPr lang="en-US"/>
          </a:p>
          <a:p>
            <a:r>
              <a:rPr lang="en-US"/>
              <a:t>Involved in fair trade </a:t>
            </a:r>
          </a:p>
          <a:p>
            <a:r>
              <a:rPr lang="en-US"/>
              <a:t>Sponsors sports and other community initiatives </a:t>
            </a:r>
          </a:p>
        </p:txBody>
      </p:sp>
      <p:sp>
        <p:nvSpPr>
          <p:cNvPr id="11" name="Rectangle 10">
            <a:extLst>
              <a:ext uri="{FF2B5EF4-FFF2-40B4-BE49-F238E27FC236}">
                <a16:creationId xmlns:a16="http://schemas.microsoft.com/office/drawing/2014/main" id="{15114E18-D1F2-2190-8537-0FB0011CC5A6}"/>
              </a:ext>
              <a:ext uri="{C183D7F6-B498-43B3-948B-1728B52AA6E4}">
                <adec:decorative xmlns:adec="http://schemas.microsoft.com/office/drawing/2017/decorative" val="1"/>
              </a:ext>
            </a:extLst>
          </p:cNvPr>
          <p:cNvSpPr/>
          <p:nvPr/>
        </p:nvSpPr>
        <p:spPr>
          <a:xfrm>
            <a:off x="7225553" y="2320164"/>
            <a:ext cx="4876799" cy="4033586"/>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05C6772-580B-DB4A-C4A0-A9BD767D565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628963" y="4407341"/>
            <a:ext cx="4141696" cy="2294320"/>
          </a:xfrm>
          <a:prstGeom prst="rect">
            <a:avLst/>
          </a:prstGeom>
        </p:spPr>
      </p:pic>
      <p:pic>
        <p:nvPicPr>
          <p:cNvPr id="9" name="Picture 8">
            <a:extLst>
              <a:ext uri="{FF2B5EF4-FFF2-40B4-BE49-F238E27FC236}">
                <a16:creationId xmlns:a16="http://schemas.microsoft.com/office/drawing/2014/main" id="{660539BC-6F30-6AD4-4F9D-FFE25F54C19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628963" y="1999583"/>
            <a:ext cx="4141696" cy="2301171"/>
          </a:xfrm>
          <a:prstGeom prst="rect">
            <a:avLst/>
          </a:prstGeom>
        </p:spPr>
      </p:pic>
      <p:pic>
        <p:nvPicPr>
          <p:cNvPr id="14" name="Picture 13">
            <a:extLst>
              <a:ext uri="{FF2B5EF4-FFF2-40B4-BE49-F238E27FC236}">
                <a16:creationId xmlns:a16="http://schemas.microsoft.com/office/drawing/2014/main" id="{5B5FA29B-1D63-697C-7F32-035039EA35B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187" y="4336957"/>
            <a:ext cx="2212310" cy="2212310"/>
          </a:xfrm>
          <a:prstGeom prst="rect">
            <a:avLst/>
          </a:prstGeom>
        </p:spPr>
      </p:pic>
    </p:spTree>
    <p:extLst>
      <p:ext uri="{BB962C8B-B14F-4D97-AF65-F5344CB8AC3E}">
        <p14:creationId xmlns:p14="http://schemas.microsoft.com/office/powerpoint/2010/main" val="3088014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BD837-165E-8CCC-298E-E4E561430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D2D73-797D-63F6-CBDD-9864E1C017AD}"/>
              </a:ext>
            </a:extLst>
          </p:cNvPr>
          <p:cNvSpPr>
            <a:spLocks noGrp="1"/>
          </p:cNvSpPr>
          <p:nvPr>
            <p:ph type="title"/>
          </p:nvPr>
        </p:nvSpPr>
        <p:spPr/>
        <p:txBody>
          <a:bodyPr/>
          <a:lstStyle/>
          <a:p>
            <a:r>
              <a:rPr lang="en-US"/>
              <a:t>Example 2</a:t>
            </a:r>
          </a:p>
        </p:txBody>
      </p:sp>
      <p:sp>
        <p:nvSpPr>
          <p:cNvPr id="3" name="Text Placeholder 2">
            <a:extLst>
              <a:ext uri="{FF2B5EF4-FFF2-40B4-BE49-F238E27FC236}">
                <a16:creationId xmlns:a16="http://schemas.microsoft.com/office/drawing/2014/main" id="{2E79DC4B-CC0C-BCAB-B2C5-282BAD34A2B2}"/>
              </a:ext>
            </a:extLst>
          </p:cNvPr>
          <p:cNvSpPr>
            <a:spLocks noGrp="1"/>
          </p:cNvSpPr>
          <p:nvPr>
            <p:ph type="body" sz="quarter" idx="12"/>
          </p:nvPr>
        </p:nvSpPr>
        <p:spPr>
          <a:xfrm>
            <a:off x="651751" y="2255454"/>
            <a:ext cx="4323662" cy="4033586"/>
          </a:xfrm>
        </p:spPr>
        <p:txBody>
          <a:bodyPr/>
          <a:lstStyle/>
          <a:p>
            <a:pPr marL="0" indent="0">
              <a:buNone/>
            </a:pPr>
            <a:r>
              <a:rPr lang="en-US" sz="3200"/>
              <a:t>TOMS SHOES</a:t>
            </a:r>
          </a:p>
          <a:p>
            <a:endParaRPr lang="en-US"/>
          </a:p>
          <a:p>
            <a:r>
              <a:rPr lang="en-US"/>
              <a:t>One for one </a:t>
            </a:r>
          </a:p>
          <a:p>
            <a:r>
              <a:rPr lang="en-US"/>
              <a:t>With every product purchased, the customer is helping one person in need.</a:t>
            </a:r>
          </a:p>
        </p:txBody>
      </p:sp>
      <p:sp>
        <p:nvSpPr>
          <p:cNvPr id="8" name="Rectangle 7">
            <a:extLst>
              <a:ext uri="{FF2B5EF4-FFF2-40B4-BE49-F238E27FC236}">
                <a16:creationId xmlns:a16="http://schemas.microsoft.com/office/drawing/2014/main" id="{57C8CB70-3A3A-0D74-F37E-E22E0793C17F}"/>
              </a:ext>
              <a:ext uri="{C183D7F6-B498-43B3-948B-1728B52AA6E4}">
                <adec:decorative xmlns:adec="http://schemas.microsoft.com/office/drawing/2017/decorative" val="1"/>
              </a:ext>
            </a:extLst>
          </p:cNvPr>
          <p:cNvSpPr/>
          <p:nvPr/>
        </p:nvSpPr>
        <p:spPr>
          <a:xfrm>
            <a:off x="5707455" y="2634078"/>
            <a:ext cx="6311069" cy="3515859"/>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4B68DB9-C2B4-70B7-57F4-D503730D6BAC}"/>
              </a:ext>
              <a:ext uri="{C183D7F6-B498-43B3-948B-1728B52AA6E4}">
                <adec:decorative xmlns:adec="http://schemas.microsoft.com/office/drawing/2017/decorative" val="1"/>
              </a:ext>
            </a:extLst>
          </p:cNvPr>
          <p:cNvPicPr>
            <a:picLocks noChangeAspect="1"/>
          </p:cNvPicPr>
          <p:nvPr/>
        </p:nvPicPr>
        <p:blipFill>
          <a:blip r:embed="rId3"/>
          <a:srcRect r="38387"/>
          <a:stretch>
            <a:fillRect/>
          </a:stretch>
        </p:blipFill>
        <p:spPr>
          <a:xfrm>
            <a:off x="7479628" y="2255454"/>
            <a:ext cx="4323662" cy="2136554"/>
          </a:xfrm>
          <a:prstGeom prst="rect">
            <a:avLst/>
          </a:prstGeom>
        </p:spPr>
      </p:pic>
      <p:pic>
        <p:nvPicPr>
          <p:cNvPr id="5" name="Picture 4">
            <a:extLst>
              <a:ext uri="{FF2B5EF4-FFF2-40B4-BE49-F238E27FC236}">
                <a16:creationId xmlns:a16="http://schemas.microsoft.com/office/drawing/2014/main" id="{7A52C241-F521-F733-9EE2-3AE8DACA3660}"/>
              </a:ext>
              <a:ext uri="{C183D7F6-B498-43B3-948B-1728B52AA6E4}">
                <adec:decorative xmlns:adec="http://schemas.microsoft.com/office/drawing/2017/decorative" val="1"/>
              </a:ext>
            </a:extLst>
          </p:cNvPr>
          <p:cNvPicPr>
            <a:picLocks noChangeAspect="1"/>
          </p:cNvPicPr>
          <p:nvPr/>
        </p:nvPicPr>
        <p:blipFill>
          <a:blip r:embed="rId3"/>
          <a:srcRect l="62605"/>
          <a:stretch>
            <a:fillRect/>
          </a:stretch>
        </p:blipFill>
        <p:spPr>
          <a:xfrm>
            <a:off x="6484546" y="4092498"/>
            <a:ext cx="2886635" cy="2350269"/>
          </a:xfrm>
          <a:prstGeom prst="rect">
            <a:avLst/>
          </a:prstGeom>
        </p:spPr>
      </p:pic>
      <p:pic>
        <p:nvPicPr>
          <p:cNvPr id="10" name="Picture 9">
            <a:extLst>
              <a:ext uri="{FF2B5EF4-FFF2-40B4-BE49-F238E27FC236}">
                <a16:creationId xmlns:a16="http://schemas.microsoft.com/office/drawing/2014/main" id="{E2A8FFC2-36C2-32ED-679D-C3000E220DB5}"/>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1279" y="4758803"/>
            <a:ext cx="2195028" cy="2195028"/>
          </a:xfrm>
          <a:prstGeom prst="rect">
            <a:avLst/>
          </a:prstGeom>
        </p:spPr>
      </p:pic>
    </p:spTree>
    <p:extLst>
      <p:ext uri="{BB962C8B-B14F-4D97-AF65-F5344CB8AC3E}">
        <p14:creationId xmlns:p14="http://schemas.microsoft.com/office/powerpoint/2010/main" val="961296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F5125-9E75-E63A-F9AF-6D936AA17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A577B8-90D0-72C8-18E6-BFD4D81C8270}"/>
              </a:ext>
            </a:extLst>
          </p:cNvPr>
          <p:cNvSpPr>
            <a:spLocks noGrp="1"/>
          </p:cNvSpPr>
          <p:nvPr>
            <p:ph type="title"/>
          </p:nvPr>
        </p:nvSpPr>
        <p:spPr/>
        <p:txBody>
          <a:bodyPr/>
          <a:lstStyle/>
          <a:p>
            <a:r>
              <a:rPr lang="en-US"/>
              <a:t>Example 3</a:t>
            </a:r>
          </a:p>
        </p:txBody>
      </p:sp>
      <p:sp>
        <p:nvSpPr>
          <p:cNvPr id="3" name="Text Placeholder 2">
            <a:extLst>
              <a:ext uri="{FF2B5EF4-FFF2-40B4-BE49-F238E27FC236}">
                <a16:creationId xmlns:a16="http://schemas.microsoft.com/office/drawing/2014/main" id="{DB9FA91E-1DE9-7749-517F-C5D8887B9A27}"/>
              </a:ext>
            </a:extLst>
          </p:cNvPr>
          <p:cNvSpPr>
            <a:spLocks noGrp="1"/>
          </p:cNvSpPr>
          <p:nvPr>
            <p:ph type="body" sz="quarter" idx="12"/>
          </p:nvPr>
        </p:nvSpPr>
        <p:spPr>
          <a:xfrm>
            <a:off x="651751" y="2255454"/>
            <a:ext cx="5829732" cy="4033586"/>
          </a:xfrm>
        </p:spPr>
        <p:txBody>
          <a:bodyPr/>
          <a:lstStyle/>
          <a:p>
            <a:pPr marL="0" indent="0">
              <a:buNone/>
            </a:pPr>
            <a:r>
              <a:rPr lang="en-US" sz="3200"/>
              <a:t>TENTREE</a:t>
            </a:r>
          </a:p>
          <a:p>
            <a:endParaRPr lang="en-US"/>
          </a:p>
          <a:p>
            <a:r>
              <a:rPr lang="en-US"/>
              <a:t>Partnered with non-profits to provide a long-term solution to restoring the ecosystem and offering long-term employment to local communities.</a:t>
            </a:r>
          </a:p>
        </p:txBody>
      </p:sp>
      <p:sp>
        <p:nvSpPr>
          <p:cNvPr id="7" name="Rectangle 6">
            <a:extLst>
              <a:ext uri="{FF2B5EF4-FFF2-40B4-BE49-F238E27FC236}">
                <a16:creationId xmlns:a16="http://schemas.microsoft.com/office/drawing/2014/main" id="{F5C48952-8432-C502-C04C-04288675430E}"/>
              </a:ext>
              <a:ext uri="{C183D7F6-B498-43B3-948B-1728B52AA6E4}">
                <adec:decorative xmlns:adec="http://schemas.microsoft.com/office/drawing/2017/decorative" val="1"/>
              </a:ext>
            </a:extLst>
          </p:cNvPr>
          <p:cNvSpPr/>
          <p:nvPr/>
        </p:nvSpPr>
        <p:spPr>
          <a:xfrm>
            <a:off x="7261410" y="2472564"/>
            <a:ext cx="4760257" cy="4033586"/>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011DC26-6CB8-EFE2-BEEC-2866586BEAE4}"/>
              </a:ext>
              <a:ext uri="{C183D7F6-B498-43B3-948B-1728B52AA6E4}">
                <adec:decorative xmlns:adec="http://schemas.microsoft.com/office/drawing/2017/decorative" val="1"/>
              </a:ext>
            </a:extLst>
          </p:cNvPr>
          <p:cNvPicPr>
            <a:picLocks noChangeAspect="1"/>
          </p:cNvPicPr>
          <p:nvPr/>
        </p:nvPicPr>
        <p:blipFill>
          <a:blip r:embed="rId3"/>
          <a:srcRect t="3138"/>
          <a:stretch>
            <a:fillRect/>
          </a:stretch>
        </p:blipFill>
        <p:spPr>
          <a:xfrm>
            <a:off x="7615515" y="2226268"/>
            <a:ext cx="4052046" cy="3944495"/>
          </a:xfrm>
          <a:prstGeom prst="rect">
            <a:avLst/>
          </a:prstGeom>
        </p:spPr>
      </p:pic>
      <p:pic>
        <p:nvPicPr>
          <p:cNvPr id="8" name="Picture 7">
            <a:extLst>
              <a:ext uri="{FF2B5EF4-FFF2-40B4-BE49-F238E27FC236}">
                <a16:creationId xmlns:a16="http://schemas.microsoft.com/office/drawing/2014/main" id="{52A33B16-4282-3A35-58DC-28517B2BD8D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5131" y="4699327"/>
            <a:ext cx="2326343" cy="2326343"/>
          </a:xfrm>
          <a:prstGeom prst="rect">
            <a:avLst/>
          </a:prstGeom>
        </p:spPr>
      </p:pic>
      <p:pic>
        <p:nvPicPr>
          <p:cNvPr id="9" name="Picture 8">
            <a:extLst>
              <a:ext uri="{FF2B5EF4-FFF2-40B4-BE49-F238E27FC236}">
                <a16:creationId xmlns:a16="http://schemas.microsoft.com/office/drawing/2014/main" id="{9705C44D-B495-C797-C068-A77AEBFEC05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09262" y="4701392"/>
            <a:ext cx="2324278" cy="2324278"/>
          </a:xfrm>
          <a:prstGeom prst="rect">
            <a:avLst/>
          </a:prstGeom>
        </p:spPr>
      </p:pic>
    </p:spTree>
    <p:extLst>
      <p:ext uri="{BB962C8B-B14F-4D97-AF65-F5344CB8AC3E}">
        <p14:creationId xmlns:p14="http://schemas.microsoft.com/office/powerpoint/2010/main" val="2955672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81CED-E04C-586E-66B0-2B4200009DC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37A2E430-C68C-6BFA-181C-A9170943433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1E31B1F3-3970-106B-10E7-B89821151B0E}"/>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7B8AEEDC-0A8E-A229-41F4-930B84BF25D0}"/>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40717FB-DABC-4FC3-AC2E-47016DAE9307}"/>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Bierstadt" panose="020B0004020202020204" pitchFamily="34" charset="0"/>
              </a:rPr>
              <a:t>LEADERSHIP STYLE </a:t>
            </a:r>
            <a:br>
              <a:rPr lang="en-US">
                <a:solidFill>
                  <a:srgbClr val="E3E24F"/>
                </a:solidFill>
                <a:latin typeface="Bierstadt" panose="020B0004020202020204" pitchFamily="34" charset="0"/>
              </a:rPr>
            </a:br>
            <a:r>
              <a:rPr lang="en-US">
                <a:solidFill>
                  <a:srgbClr val="E3E24F"/>
                </a:solidFill>
                <a:latin typeface="Bierstadt" panose="020B0004020202020204" pitchFamily="34" charset="0"/>
              </a:rPr>
              <a:t>&amp; ROLES</a:t>
            </a:r>
          </a:p>
        </p:txBody>
      </p:sp>
      <p:sp>
        <p:nvSpPr>
          <p:cNvPr id="14" name="Right Triangle 13">
            <a:extLst>
              <a:ext uri="{FF2B5EF4-FFF2-40B4-BE49-F238E27FC236}">
                <a16:creationId xmlns:a16="http://schemas.microsoft.com/office/drawing/2014/main" id="{CE8B0F8C-61C2-8FE6-76F8-4B406195DDE4}"/>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098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6FC64-4252-2DF8-FC46-AB9F7F73F9BD}"/>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1DA00E2-9322-8529-7EBC-75F927788C7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20678869-45C2-51BD-896C-7FDB07C3F487}"/>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A3C197DA-081E-F4CF-7C26-AD74B5C7DD92}"/>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A066110-FE1F-5CCD-D8BE-12598016DF2B}"/>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WELCOME TO WEEK 2</a:t>
            </a:r>
          </a:p>
        </p:txBody>
      </p:sp>
      <p:sp>
        <p:nvSpPr>
          <p:cNvPr id="14" name="Right Triangle 13">
            <a:extLst>
              <a:ext uri="{FF2B5EF4-FFF2-40B4-BE49-F238E27FC236}">
                <a16:creationId xmlns:a16="http://schemas.microsoft.com/office/drawing/2014/main" id="{85D2FA03-F61B-351C-35B9-93BA3735C730}"/>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1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B2B4-5E47-64A0-093B-04161362D59E}"/>
              </a:ext>
            </a:extLst>
          </p:cNvPr>
          <p:cNvSpPr>
            <a:spLocks noGrp="1"/>
          </p:cNvSpPr>
          <p:nvPr>
            <p:ph type="title"/>
          </p:nvPr>
        </p:nvSpPr>
        <p:spPr/>
        <p:txBody>
          <a:bodyPr/>
          <a:lstStyle/>
          <a:p>
            <a:r>
              <a:rPr lang="en-US">
                <a:solidFill>
                  <a:srgbClr val="E3E24F"/>
                </a:solidFill>
              </a:rPr>
              <a:t>Styles of Leadership</a:t>
            </a:r>
          </a:p>
        </p:txBody>
      </p:sp>
      <p:sp>
        <p:nvSpPr>
          <p:cNvPr id="3" name="Text Placeholder 2">
            <a:extLst>
              <a:ext uri="{FF2B5EF4-FFF2-40B4-BE49-F238E27FC236}">
                <a16:creationId xmlns:a16="http://schemas.microsoft.com/office/drawing/2014/main" id="{41DEE1FF-101E-0FD4-7958-142BF4FFE6D7}"/>
              </a:ext>
            </a:extLst>
          </p:cNvPr>
          <p:cNvSpPr>
            <a:spLocks noGrp="1"/>
          </p:cNvSpPr>
          <p:nvPr>
            <p:ph type="body" sz="quarter" idx="12"/>
          </p:nvPr>
        </p:nvSpPr>
        <p:spPr>
          <a:xfrm>
            <a:off x="651750" y="2255454"/>
            <a:ext cx="4706456" cy="4033586"/>
          </a:xfrm>
        </p:spPr>
        <p:txBody>
          <a:bodyPr/>
          <a:lstStyle/>
          <a:p>
            <a:pPr marL="0" indent="0">
              <a:buNone/>
            </a:pPr>
            <a:endParaRPr lang="en-US" b="1"/>
          </a:p>
          <a:p>
            <a:pPr marL="0" indent="0">
              <a:buNone/>
            </a:pPr>
            <a:r>
              <a:rPr lang="en-US" b="1"/>
              <a:t>What makes a good leader?</a:t>
            </a:r>
          </a:p>
          <a:p>
            <a:pPr marL="0" indent="0">
              <a:buNone/>
            </a:pPr>
            <a:endParaRPr lang="en-US" b="1"/>
          </a:p>
          <a:p>
            <a:pPr marL="0" indent="0">
              <a:buNone/>
            </a:pPr>
            <a:r>
              <a:rPr lang="en-US" b="1"/>
              <a:t>What is your leadership style?</a:t>
            </a:r>
          </a:p>
        </p:txBody>
      </p:sp>
      <p:sp>
        <p:nvSpPr>
          <p:cNvPr id="4" name="Rectangle 3">
            <a:extLst>
              <a:ext uri="{FF2B5EF4-FFF2-40B4-BE49-F238E27FC236}">
                <a16:creationId xmlns:a16="http://schemas.microsoft.com/office/drawing/2014/main" id="{447CBBE6-A290-8BCC-C9F3-4B2A788B74E6}"/>
              </a:ext>
              <a:ext uri="{C183D7F6-B498-43B3-948B-1728B52AA6E4}">
                <adec:decorative xmlns:adec="http://schemas.microsoft.com/office/drawing/2017/decorative" val="1"/>
              </a:ext>
            </a:extLst>
          </p:cNvPr>
          <p:cNvSpPr/>
          <p:nvPr/>
        </p:nvSpPr>
        <p:spPr>
          <a:xfrm>
            <a:off x="6018542" y="2472564"/>
            <a:ext cx="6003125" cy="4033586"/>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One orange paper boat leading a group of white paper boats">
            <a:extLst>
              <a:ext uri="{FF2B5EF4-FFF2-40B4-BE49-F238E27FC236}">
                <a16:creationId xmlns:a16="http://schemas.microsoft.com/office/drawing/2014/main" id="{F7A2D9B4-DAEB-A52E-73FF-2E3012BD68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2016" y="2240280"/>
            <a:ext cx="6003126" cy="4004038"/>
          </a:xfrm>
          <a:prstGeom prst="rect">
            <a:avLst/>
          </a:prstGeom>
        </p:spPr>
      </p:pic>
      <p:pic>
        <p:nvPicPr>
          <p:cNvPr id="10" name="Picture 9">
            <a:extLst>
              <a:ext uri="{FF2B5EF4-FFF2-40B4-BE49-F238E27FC236}">
                <a16:creationId xmlns:a16="http://schemas.microsoft.com/office/drawing/2014/main" id="{D10F8890-0108-3EC2-6F82-66AC79CFB5F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178" y="3538057"/>
            <a:ext cx="3491309" cy="3491309"/>
          </a:xfrm>
          <a:prstGeom prst="rect">
            <a:avLst/>
          </a:prstGeom>
        </p:spPr>
      </p:pic>
    </p:spTree>
    <p:extLst>
      <p:ext uri="{BB962C8B-B14F-4D97-AF65-F5344CB8AC3E}">
        <p14:creationId xmlns:p14="http://schemas.microsoft.com/office/powerpoint/2010/main" val="1170246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B73D-8697-E62A-B9C0-9C2F2AEBF1A6}"/>
              </a:ext>
            </a:extLst>
          </p:cNvPr>
          <p:cNvSpPr>
            <a:spLocks noGrp="1"/>
          </p:cNvSpPr>
          <p:nvPr>
            <p:ph type="title"/>
          </p:nvPr>
        </p:nvSpPr>
        <p:spPr/>
        <p:txBody>
          <a:bodyPr/>
          <a:lstStyle/>
          <a:p>
            <a:r>
              <a:rPr lang="en-US"/>
              <a:t>Executive Team Roles</a:t>
            </a:r>
          </a:p>
        </p:txBody>
      </p:sp>
      <p:sp>
        <p:nvSpPr>
          <p:cNvPr id="3" name="Text Placeholder 2">
            <a:extLst>
              <a:ext uri="{FF2B5EF4-FFF2-40B4-BE49-F238E27FC236}">
                <a16:creationId xmlns:a16="http://schemas.microsoft.com/office/drawing/2014/main" id="{B4A249AB-5ADC-1344-A5BD-3A6D9B4EE6F2}"/>
              </a:ext>
            </a:extLst>
          </p:cNvPr>
          <p:cNvSpPr>
            <a:spLocks noGrp="1"/>
          </p:cNvSpPr>
          <p:nvPr>
            <p:ph type="body" sz="quarter" idx="12"/>
          </p:nvPr>
        </p:nvSpPr>
        <p:spPr>
          <a:xfrm>
            <a:off x="651750" y="2255454"/>
            <a:ext cx="4996015" cy="4033586"/>
          </a:xfrm>
        </p:spPr>
        <p:txBody>
          <a:bodyPr/>
          <a:lstStyle/>
          <a:p>
            <a:pPr marL="0" indent="0">
              <a:buNone/>
            </a:pPr>
            <a:r>
              <a:rPr lang="en-US" sz="3200" b="1"/>
              <a:t>ESSENTIAL ROLES</a:t>
            </a:r>
          </a:p>
          <a:p>
            <a:r>
              <a:rPr lang="en-US"/>
              <a:t>President</a:t>
            </a:r>
          </a:p>
          <a:p>
            <a:r>
              <a:rPr lang="en-US"/>
              <a:t>VP Finance</a:t>
            </a:r>
          </a:p>
          <a:p>
            <a:r>
              <a:rPr lang="en-US"/>
              <a:t>VP Marketing</a:t>
            </a:r>
          </a:p>
          <a:p>
            <a:r>
              <a:rPr lang="en-US"/>
              <a:t>VP Sales</a:t>
            </a:r>
          </a:p>
          <a:p>
            <a:r>
              <a:rPr lang="en-US"/>
              <a:t>VP HR </a:t>
            </a:r>
          </a:p>
          <a:p>
            <a:r>
              <a:rPr lang="en-US"/>
              <a:t>VP Production</a:t>
            </a:r>
          </a:p>
          <a:p>
            <a:r>
              <a:rPr lang="en-US"/>
              <a:t>VP Technology</a:t>
            </a:r>
          </a:p>
          <a:p>
            <a:pPr marL="0" indent="0">
              <a:buNone/>
            </a:pPr>
            <a:endParaRPr lang="en-US"/>
          </a:p>
        </p:txBody>
      </p:sp>
      <p:sp>
        <p:nvSpPr>
          <p:cNvPr id="4" name="Text Placeholder 2">
            <a:extLst>
              <a:ext uri="{FF2B5EF4-FFF2-40B4-BE49-F238E27FC236}">
                <a16:creationId xmlns:a16="http://schemas.microsoft.com/office/drawing/2014/main" id="{5A28E0BD-4BA7-205C-8AC4-7CBC0CD4B43A}"/>
              </a:ext>
            </a:extLst>
          </p:cNvPr>
          <p:cNvSpPr txBox="1">
            <a:spLocks/>
          </p:cNvSpPr>
          <p:nvPr/>
        </p:nvSpPr>
        <p:spPr>
          <a:xfrm>
            <a:off x="5286503" y="2255454"/>
            <a:ext cx="4996015" cy="4033586"/>
          </a:xfrm>
          <a:prstGeom prst="rect">
            <a:avLst/>
          </a:prstGeom>
        </p:spPr>
        <p:txBody>
          <a:bodyPr vert="horz" lIns="91440" tIns="45720" rIns="91440" bIns="45720" rtlCol="0" anchor="t">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a:latin typeface="Bierstadt" panose="020B0004020202020204" pitchFamily="34" charset="0"/>
              </a:rPr>
              <a:t>OPTIONAL ROLES</a:t>
            </a:r>
          </a:p>
          <a:p>
            <a:r>
              <a:rPr lang="en-US">
                <a:latin typeface="Bierstadt"/>
                <a:ea typeface="Roboto"/>
              </a:rPr>
              <a:t>VP Corporate Social Responsibility + ethics</a:t>
            </a:r>
            <a:endParaRPr lang="en-US">
              <a:latin typeface="Bierstadt" panose="020B0004020202020204" pitchFamily="34" charset="0"/>
            </a:endParaRPr>
          </a:p>
          <a:p>
            <a:endParaRPr lang="en-US">
              <a:latin typeface="Bierstadt" panose="020B0004020202020204" pitchFamily="34" charset="0"/>
            </a:endParaRPr>
          </a:p>
          <a:p>
            <a:pPr marL="0" indent="0">
              <a:buFont typeface="Arial" panose="020B0604020202020204" pitchFamily="34" charset="0"/>
              <a:buNone/>
            </a:pPr>
            <a:endParaRPr lang="en-US">
              <a:latin typeface="Bierstadt" panose="020B0004020202020204" pitchFamily="34" charset="0"/>
            </a:endParaRPr>
          </a:p>
        </p:txBody>
      </p:sp>
      <p:sp>
        <p:nvSpPr>
          <p:cNvPr id="5" name="Right Triangle 4">
            <a:extLst>
              <a:ext uri="{FF2B5EF4-FFF2-40B4-BE49-F238E27FC236}">
                <a16:creationId xmlns:a16="http://schemas.microsoft.com/office/drawing/2014/main" id="{49C5EB5C-ECAB-1658-63E6-A74955F70222}"/>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CE3F37E-E8CF-BD11-E1B1-44140C712A46}"/>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746808">
            <a:off x="9523986" y="3473379"/>
            <a:ext cx="2087376" cy="2705731"/>
          </a:xfrm>
          <a:prstGeom prst="rect">
            <a:avLst/>
          </a:prstGeom>
          <a:ln>
            <a:solidFill>
              <a:srgbClr val="22404D"/>
            </a:solidFill>
          </a:ln>
        </p:spPr>
      </p:pic>
      <p:pic>
        <p:nvPicPr>
          <p:cNvPr id="8" name="Picture 7">
            <a:extLst>
              <a:ext uri="{FF2B5EF4-FFF2-40B4-BE49-F238E27FC236}">
                <a16:creationId xmlns:a16="http://schemas.microsoft.com/office/drawing/2014/main" id="{95188E40-E5E3-9D43-CB2F-854EF588EB8E}"/>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06327" y="4123765"/>
            <a:ext cx="1964450" cy="2528946"/>
          </a:xfrm>
          <a:prstGeom prst="rect">
            <a:avLst/>
          </a:prstGeom>
          <a:ln>
            <a:solidFill>
              <a:srgbClr val="22404D"/>
            </a:solidFill>
          </a:ln>
        </p:spPr>
      </p:pic>
    </p:spTree>
    <p:extLst>
      <p:ext uri="{BB962C8B-B14F-4D97-AF65-F5344CB8AC3E}">
        <p14:creationId xmlns:p14="http://schemas.microsoft.com/office/powerpoint/2010/main" val="2117779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ACF05-64A4-7433-A28C-29CEB23A3DCB}"/>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D56958B4-B379-C7EA-8B00-B445A18DC17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3F1589CE-29D8-A04F-BD25-53F1492DD3F7}"/>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9F995845-0ADA-5E78-590F-A3ABDACAD913}"/>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F9EA99F-AC06-A8BE-E755-832BA60D7DC2}"/>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Bierstadt" panose="020B0004020202020204" pitchFamily="34" charset="0"/>
              </a:rPr>
              <a:t>BRAINSTORMING</a:t>
            </a:r>
          </a:p>
        </p:txBody>
      </p:sp>
      <p:sp>
        <p:nvSpPr>
          <p:cNvPr id="14" name="Right Triangle 13">
            <a:extLst>
              <a:ext uri="{FF2B5EF4-FFF2-40B4-BE49-F238E27FC236}">
                <a16:creationId xmlns:a16="http://schemas.microsoft.com/office/drawing/2014/main" id="{AAF6E33A-8B20-0C41-B24A-B28F2DBF205F}"/>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985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8E34-0CB0-73B5-FDB6-404AEB854232}"/>
              </a:ext>
            </a:extLst>
          </p:cNvPr>
          <p:cNvSpPr>
            <a:spLocks noGrp="1"/>
          </p:cNvSpPr>
          <p:nvPr>
            <p:ph type="title"/>
          </p:nvPr>
        </p:nvSpPr>
        <p:spPr/>
        <p:txBody>
          <a:bodyPr/>
          <a:lstStyle/>
          <a:p>
            <a:r>
              <a:rPr lang="en-US"/>
              <a:t>Product or Service Research Assignment </a:t>
            </a:r>
          </a:p>
        </p:txBody>
      </p:sp>
      <p:sp>
        <p:nvSpPr>
          <p:cNvPr id="3" name="Text Placeholder 2">
            <a:extLst>
              <a:ext uri="{FF2B5EF4-FFF2-40B4-BE49-F238E27FC236}">
                <a16:creationId xmlns:a16="http://schemas.microsoft.com/office/drawing/2014/main" id="{F40726C5-39F8-2A13-3C83-A7302A457C47}"/>
              </a:ext>
            </a:extLst>
          </p:cNvPr>
          <p:cNvSpPr>
            <a:spLocks noGrp="1"/>
          </p:cNvSpPr>
          <p:nvPr>
            <p:ph type="body" sz="quarter" idx="12"/>
          </p:nvPr>
        </p:nvSpPr>
        <p:spPr>
          <a:xfrm>
            <a:off x="651750" y="2255454"/>
            <a:ext cx="5161821" cy="4033586"/>
          </a:xfrm>
        </p:spPr>
        <p:txBody>
          <a:bodyPr/>
          <a:lstStyle/>
          <a:p>
            <a:pPr marL="0" indent="0">
              <a:buNone/>
            </a:pPr>
            <a:r>
              <a:rPr lang="en-US"/>
              <a:t>Continue working on the Product or Service Research Assignment.</a:t>
            </a:r>
          </a:p>
        </p:txBody>
      </p:sp>
      <p:sp>
        <p:nvSpPr>
          <p:cNvPr id="5" name="Right Triangle 4">
            <a:extLst>
              <a:ext uri="{FF2B5EF4-FFF2-40B4-BE49-F238E27FC236}">
                <a16:creationId xmlns:a16="http://schemas.microsoft.com/office/drawing/2014/main" id="{CDFD3948-A3CE-D0D7-BF38-6F360FF6C4A4}"/>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sitting around a table">
            <a:extLst>
              <a:ext uri="{FF2B5EF4-FFF2-40B4-BE49-F238E27FC236}">
                <a16:creationId xmlns:a16="http://schemas.microsoft.com/office/drawing/2014/main" id="{5C7408C0-5A9D-EB83-B928-81AEDE569167}"/>
              </a:ext>
            </a:extLst>
          </p:cNvPr>
          <p:cNvPicPr>
            <a:picLocks noChangeAspect="1"/>
          </p:cNvPicPr>
          <p:nvPr/>
        </p:nvPicPr>
        <p:blipFill>
          <a:blip r:embed="rId3" cstate="screen">
            <a:extLst>
              <a:ext uri="{28A0092B-C50C-407E-A947-70E740481C1C}">
                <a14:useLocalDpi xmlns:a14="http://schemas.microsoft.com/office/drawing/2010/main"/>
              </a:ext>
            </a:extLst>
          </a:blip>
          <a:srcRect l="10391" t="9995" r="9484" b="15985"/>
          <a:stretch>
            <a:fillRect/>
          </a:stretch>
        </p:blipFill>
        <p:spPr>
          <a:xfrm>
            <a:off x="-67112" y="3126295"/>
            <a:ext cx="6445543" cy="3969616"/>
          </a:xfrm>
          <a:prstGeom prst="rect">
            <a:avLst/>
          </a:prstGeom>
        </p:spPr>
      </p:pic>
      <p:pic>
        <p:nvPicPr>
          <p:cNvPr id="4" name="Picture 3">
            <a:extLst>
              <a:ext uri="{FF2B5EF4-FFF2-40B4-BE49-F238E27FC236}">
                <a16:creationId xmlns:a16="http://schemas.microsoft.com/office/drawing/2014/main" id="{3C5ACBE8-E612-A741-1FD4-99089AD3BB2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2156000"/>
            <a:ext cx="5461544" cy="4232493"/>
          </a:xfrm>
          <a:prstGeom prst="rect">
            <a:avLst/>
          </a:prstGeom>
          <a:ln>
            <a:solidFill>
              <a:srgbClr val="22404D"/>
            </a:solidFill>
          </a:ln>
        </p:spPr>
      </p:pic>
    </p:spTree>
    <p:extLst>
      <p:ext uri="{BB962C8B-B14F-4D97-AF65-F5344CB8AC3E}">
        <p14:creationId xmlns:p14="http://schemas.microsoft.com/office/powerpoint/2010/main" val="2020886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438DD-4243-D71A-DD6D-BA7685D67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F47D9-1757-9626-8164-6F4F1E5A43C5}"/>
              </a:ext>
            </a:extLst>
          </p:cNvPr>
          <p:cNvSpPr>
            <a:spLocks noGrp="1"/>
          </p:cNvSpPr>
          <p:nvPr>
            <p:ph type="title"/>
          </p:nvPr>
        </p:nvSpPr>
        <p:spPr/>
        <p:txBody>
          <a:bodyPr/>
          <a:lstStyle/>
          <a:p>
            <a:r>
              <a:rPr lang="en-US"/>
              <a:t>Product &amp; Service Checklist</a:t>
            </a:r>
          </a:p>
        </p:txBody>
      </p:sp>
      <p:sp>
        <p:nvSpPr>
          <p:cNvPr id="3" name="Text Placeholder 2">
            <a:extLst>
              <a:ext uri="{FF2B5EF4-FFF2-40B4-BE49-F238E27FC236}">
                <a16:creationId xmlns:a16="http://schemas.microsoft.com/office/drawing/2014/main" id="{D88F32E7-BD6A-C661-AFFA-A8875556E63F}"/>
              </a:ext>
            </a:extLst>
          </p:cNvPr>
          <p:cNvSpPr>
            <a:spLocks noGrp="1"/>
          </p:cNvSpPr>
          <p:nvPr>
            <p:ph type="body" sz="quarter" idx="12"/>
          </p:nvPr>
        </p:nvSpPr>
        <p:spPr>
          <a:xfrm>
            <a:off x="651750" y="2255454"/>
            <a:ext cx="4508079" cy="4033586"/>
          </a:xfrm>
        </p:spPr>
        <p:txBody>
          <a:bodyPr/>
          <a:lstStyle/>
          <a:p>
            <a:pPr marL="0" indent="0">
              <a:buNone/>
            </a:pPr>
            <a:r>
              <a:rPr lang="en-US"/>
              <a:t>Check that your product or service meets the guidelines to qualify for the program. </a:t>
            </a:r>
          </a:p>
        </p:txBody>
      </p:sp>
      <p:pic>
        <p:nvPicPr>
          <p:cNvPr id="5" name="Picture 4">
            <a:extLst>
              <a:ext uri="{FF2B5EF4-FFF2-40B4-BE49-F238E27FC236}">
                <a16:creationId xmlns:a16="http://schemas.microsoft.com/office/drawing/2014/main" id="{DD6BD3B5-7052-7069-6F38-E745AB9F634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9792" y="2137177"/>
            <a:ext cx="3170221" cy="4033586"/>
          </a:xfrm>
          <a:prstGeom prst="rect">
            <a:avLst/>
          </a:prstGeom>
          <a:ln>
            <a:solidFill>
              <a:srgbClr val="22404D"/>
            </a:solidFill>
          </a:ln>
        </p:spPr>
      </p:pic>
      <p:sp>
        <p:nvSpPr>
          <p:cNvPr id="8" name="Right Triangle 7">
            <a:extLst>
              <a:ext uri="{FF2B5EF4-FFF2-40B4-BE49-F238E27FC236}">
                <a16:creationId xmlns:a16="http://schemas.microsoft.com/office/drawing/2014/main" id="{EDE04E6B-3B99-39F9-4878-77C9405ABBB0}"/>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A5E3A2-AA99-D1A3-2402-03441D71D93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30539" y="2539932"/>
            <a:ext cx="3109711" cy="4033586"/>
          </a:xfrm>
          <a:prstGeom prst="rect">
            <a:avLst/>
          </a:prstGeom>
          <a:ln>
            <a:solidFill>
              <a:srgbClr val="22404D"/>
            </a:solidFill>
          </a:ln>
        </p:spPr>
      </p:pic>
      <p:pic>
        <p:nvPicPr>
          <p:cNvPr id="10" name="Picture 9">
            <a:extLst>
              <a:ext uri="{FF2B5EF4-FFF2-40B4-BE49-F238E27FC236}">
                <a16:creationId xmlns:a16="http://schemas.microsoft.com/office/drawing/2014/main" id="{279DFA52-EB36-16E6-7F32-57ED67DF99E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7725" y="2745158"/>
            <a:ext cx="4276127" cy="4276127"/>
          </a:xfrm>
          <a:prstGeom prst="rect">
            <a:avLst/>
          </a:prstGeom>
        </p:spPr>
      </p:pic>
    </p:spTree>
    <p:extLst>
      <p:ext uri="{BB962C8B-B14F-4D97-AF65-F5344CB8AC3E}">
        <p14:creationId xmlns:p14="http://schemas.microsoft.com/office/powerpoint/2010/main" val="506251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793E4-F5D0-66FE-5E9D-385143A20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0132B-1704-D2DE-ED0D-4D30B92EBF4F}"/>
              </a:ext>
            </a:extLst>
          </p:cNvPr>
          <p:cNvSpPr>
            <a:spLocks noGrp="1"/>
          </p:cNvSpPr>
          <p:nvPr>
            <p:ph type="title"/>
          </p:nvPr>
        </p:nvSpPr>
        <p:spPr/>
        <p:txBody>
          <a:bodyPr/>
          <a:lstStyle/>
          <a:p>
            <a:r>
              <a:rPr lang="en-US"/>
              <a:t>Pitch Evaluation Criteria </a:t>
            </a:r>
          </a:p>
        </p:txBody>
      </p:sp>
      <p:sp>
        <p:nvSpPr>
          <p:cNvPr id="4" name="Right Triangle 3">
            <a:extLst>
              <a:ext uri="{FF2B5EF4-FFF2-40B4-BE49-F238E27FC236}">
                <a16:creationId xmlns:a16="http://schemas.microsoft.com/office/drawing/2014/main" id="{64C93044-12E7-F6C8-5BCC-CCF83C97B12E}"/>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EE87394A-48D7-80AD-9AD6-B026121E6CC2}"/>
              </a:ext>
            </a:extLst>
          </p:cNvPr>
          <p:cNvSpPr>
            <a:spLocks noGrp="1"/>
          </p:cNvSpPr>
          <p:nvPr>
            <p:ph type="body" sz="quarter" idx="12"/>
          </p:nvPr>
        </p:nvSpPr>
        <p:spPr>
          <a:xfrm>
            <a:off x="651750" y="2714926"/>
            <a:ext cx="5304521" cy="3574113"/>
          </a:xfrm>
        </p:spPr>
        <p:txBody>
          <a:bodyPr/>
          <a:lstStyle/>
          <a:p>
            <a:pPr marL="0" indent="0">
              <a:buNone/>
            </a:pPr>
            <a:r>
              <a:rPr lang="en-US"/>
              <a:t>How will your pitch be evaluated?</a:t>
            </a:r>
          </a:p>
        </p:txBody>
      </p:sp>
      <p:pic>
        <p:nvPicPr>
          <p:cNvPr id="7" name="Picture 6">
            <a:extLst>
              <a:ext uri="{FF2B5EF4-FFF2-40B4-BE49-F238E27FC236}">
                <a16:creationId xmlns:a16="http://schemas.microsoft.com/office/drawing/2014/main" id="{9DB6B27F-1AB8-976B-AD02-A997CD1751E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63225" y="2114025"/>
            <a:ext cx="5618773" cy="4381124"/>
          </a:xfrm>
          <a:prstGeom prst="rect">
            <a:avLst/>
          </a:prstGeom>
        </p:spPr>
      </p:pic>
      <p:pic>
        <p:nvPicPr>
          <p:cNvPr id="9" name="Picture 8">
            <a:extLst>
              <a:ext uri="{FF2B5EF4-FFF2-40B4-BE49-F238E27FC236}">
                <a16:creationId xmlns:a16="http://schemas.microsoft.com/office/drawing/2014/main" id="{8E02C51A-1A63-508B-1B29-B310DBBFF4A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278380">
            <a:off x="910800" y="2910879"/>
            <a:ext cx="3978128" cy="3978128"/>
          </a:xfrm>
          <a:prstGeom prst="rect">
            <a:avLst/>
          </a:prstGeom>
        </p:spPr>
      </p:pic>
    </p:spTree>
    <p:extLst>
      <p:ext uri="{BB962C8B-B14F-4D97-AF65-F5344CB8AC3E}">
        <p14:creationId xmlns:p14="http://schemas.microsoft.com/office/powerpoint/2010/main" val="5044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0DD00-4FAC-F40B-119B-CD762CD28CAB}"/>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3A83B82-47DB-0EAF-D4B7-92A9BF61ABB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403FE212-81FC-EF7D-D4EC-EC5E996D95DA}"/>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4B183B9D-2FB4-30ED-42D0-20DD8B2E3706}"/>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3DD4847-0DA6-A708-4A79-A081FD17DE9B}"/>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Bierstadt" panose="020B0004020202020204" pitchFamily="34" charset="0"/>
              </a:rPr>
              <a:t>IMPORTANCE OF </a:t>
            </a:r>
            <a:br>
              <a:rPr lang="en-US">
                <a:solidFill>
                  <a:srgbClr val="E3E24F"/>
                </a:solidFill>
                <a:latin typeface="Bierstadt" panose="020B0004020202020204" pitchFamily="34" charset="0"/>
              </a:rPr>
            </a:br>
            <a:r>
              <a:rPr lang="en-US">
                <a:solidFill>
                  <a:srgbClr val="E3E24F"/>
                </a:solidFill>
                <a:latin typeface="Bierstadt" panose="020B0004020202020204" pitchFamily="34" charset="0"/>
              </a:rPr>
              <a:t>PROTOTYPING </a:t>
            </a:r>
          </a:p>
        </p:txBody>
      </p:sp>
      <p:sp>
        <p:nvSpPr>
          <p:cNvPr id="14" name="Right Triangle 13">
            <a:extLst>
              <a:ext uri="{FF2B5EF4-FFF2-40B4-BE49-F238E27FC236}">
                <a16:creationId xmlns:a16="http://schemas.microsoft.com/office/drawing/2014/main" id="{182EC7E0-6E5E-FA6C-90AC-C041268600FB}"/>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218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68C9D-BF69-A0C4-27E9-6DBE187988DD}"/>
              </a:ext>
            </a:extLst>
          </p:cNvPr>
          <p:cNvSpPr>
            <a:spLocks noGrp="1"/>
          </p:cNvSpPr>
          <p:nvPr>
            <p:ph type="title"/>
          </p:nvPr>
        </p:nvSpPr>
        <p:spPr/>
        <p:txBody>
          <a:bodyPr/>
          <a:lstStyle/>
          <a:p>
            <a:r>
              <a:rPr lang="en-US"/>
              <a:t>What is a Prototype</a:t>
            </a:r>
          </a:p>
        </p:txBody>
      </p:sp>
      <p:sp>
        <p:nvSpPr>
          <p:cNvPr id="3" name="Text Placeholder 2">
            <a:extLst>
              <a:ext uri="{FF2B5EF4-FFF2-40B4-BE49-F238E27FC236}">
                <a16:creationId xmlns:a16="http://schemas.microsoft.com/office/drawing/2014/main" id="{BDDA55B3-F5FD-D59B-CDAD-CDB2BAFA60F6}"/>
              </a:ext>
            </a:extLst>
          </p:cNvPr>
          <p:cNvSpPr>
            <a:spLocks noGrp="1"/>
          </p:cNvSpPr>
          <p:nvPr>
            <p:ph type="body" sz="quarter" idx="12"/>
          </p:nvPr>
        </p:nvSpPr>
        <p:spPr>
          <a:xfrm>
            <a:off x="651750" y="2255454"/>
            <a:ext cx="4511921" cy="4033586"/>
          </a:xfrm>
        </p:spPr>
        <p:txBody>
          <a:bodyPr/>
          <a:lstStyle/>
          <a:p>
            <a:pPr marL="0" indent="0">
              <a:buNone/>
            </a:pPr>
            <a:r>
              <a:rPr lang="en-US"/>
              <a:t>A </a:t>
            </a:r>
            <a:r>
              <a:rPr lang="en-US" b="1"/>
              <a:t>prototype </a:t>
            </a:r>
            <a:r>
              <a:rPr lang="en-US"/>
              <a:t>is </a:t>
            </a:r>
            <a:r>
              <a:rPr lang="en-CA"/>
              <a:t>an initial or preliminary version from which your product is developed to provide insight into the functionality of your design and inform changes needed.</a:t>
            </a:r>
            <a:endParaRPr lang="en-US"/>
          </a:p>
        </p:txBody>
      </p:sp>
      <p:sp>
        <p:nvSpPr>
          <p:cNvPr id="6" name="Rectangle 5">
            <a:extLst>
              <a:ext uri="{FF2B5EF4-FFF2-40B4-BE49-F238E27FC236}">
                <a16:creationId xmlns:a16="http://schemas.microsoft.com/office/drawing/2014/main" id="{154A3F9E-8B43-9B05-F44B-55C431AB55FC}"/>
              </a:ext>
              <a:ext uri="{C183D7F6-B498-43B3-948B-1728B52AA6E4}">
                <adec:decorative xmlns:adec="http://schemas.microsoft.com/office/drawing/2017/decorative" val="1"/>
              </a:ext>
            </a:extLst>
          </p:cNvPr>
          <p:cNvSpPr/>
          <p:nvPr/>
        </p:nvSpPr>
        <p:spPr>
          <a:xfrm>
            <a:off x="5351929" y="2483223"/>
            <a:ext cx="6370679" cy="3470525"/>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C2CE36-325B-474D-4F8A-B00B167DB3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00253" y="2700239"/>
            <a:ext cx="6246942" cy="3470524"/>
          </a:xfrm>
          <a:prstGeom prst="rect">
            <a:avLst/>
          </a:prstGeom>
        </p:spPr>
      </p:pic>
    </p:spTree>
    <p:extLst>
      <p:ext uri="{BB962C8B-B14F-4D97-AF65-F5344CB8AC3E}">
        <p14:creationId xmlns:p14="http://schemas.microsoft.com/office/powerpoint/2010/main" val="404539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244F-CD05-C1B8-A9BA-D3A4EF576A6B}"/>
              </a:ext>
            </a:extLst>
          </p:cNvPr>
          <p:cNvSpPr>
            <a:spLocks noGrp="1"/>
          </p:cNvSpPr>
          <p:nvPr>
            <p:ph type="title"/>
          </p:nvPr>
        </p:nvSpPr>
        <p:spPr/>
        <p:txBody>
          <a:bodyPr/>
          <a:lstStyle/>
          <a:p>
            <a:r>
              <a:rPr lang="en-US"/>
              <a:t>Prototyping is Important</a:t>
            </a:r>
          </a:p>
        </p:txBody>
      </p:sp>
      <p:sp>
        <p:nvSpPr>
          <p:cNvPr id="3" name="Text Placeholder 2">
            <a:extLst>
              <a:ext uri="{FF2B5EF4-FFF2-40B4-BE49-F238E27FC236}">
                <a16:creationId xmlns:a16="http://schemas.microsoft.com/office/drawing/2014/main" id="{ECF3FD56-496A-0E83-C657-42832BE2D916}"/>
              </a:ext>
            </a:extLst>
          </p:cNvPr>
          <p:cNvSpPr>
            <a:spLocks noGrp="1"/>
          </p:cNvSpPr>
          <p:nvPr>
            <p:ph type="body" sz="quarter" idx="12"/>
          </p:nvPr>
        </p:nvSpPr>
        <p:spPr/>
        <p:txBody>
          <a:bodyPr/>
          <a:lstStyle/>
          <a:p>
            <a:pPr marL="0" indent="0">
              <a:buNone/>
            </a:pPr>
            <a:r>
              <a:rPr lang="en-US" sz="3200" b="1"/>
              <a:t>1. EVALUATE AND TEST YOUR IDEA</a:t>
            </a:r>
          </a:p>
        </p:txBody>
      </p:sp>
      <p:sp>
        <p:nvSpPr>
          <p:cNvPr id="4" name="Right Triangle 3">
            <a:extLst>
              <a:ext uri="{FF2B5EF4-FFF2-40B4-BE49-F238E27FC236}">
                <a16:creationId xmlns:a16="http://schemas.microsoft.com/office/drawing/2014/main" id="{FE51C04B-8720-F39E-1A54-72CD3D7B18A6}"/>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5753750C-F8C4-B833-54C8-09E9AA5773A3}"/>
              </a:ext>
              <a:ext uri="{C183D7F6-B498-43B3-948B-1728B52AA6E4}">
                <adec:decorative xmlns:adec="http://schemas.microsoft.com/office/drawing/2017/decorative" val="1"/>
              </a:ext>
            </a:extLst>
          </p:cNvPr>
          <p:cNvSpPr txBox="1">
            <a:spLocks/>
          </p:cNvSpPr>
          <p:nvPr/>
        </p:nvSpPr>
        <p:spPr>
          <a:xfrm>
            <a:off x="1166280" y="3165036"/>
            <a:ext cx="9859440" cy="2907115"/>
          </a:xfrm>
          <a:custGeom>
            <a:avLst/>
            <a:gdLst>
              <a:gd name="csX0" fmla="*/ 0 w 9859440"/>
              <a:gd name="csY0" fmla="*/ 0 h 2907115"/>
              <a:gd name="csX1" fmla="*/ 460107 w 9859440"/>
              <a:gd name="csY1" fmla="*/ 0 h 2907115"/>
              <a:gd name="csX2" fmla="*/ 920214 w 9859440"/>
              <a:gd name="csY2" fmla="*/ 0 h 2907115"/>
              <a:gd name="csX3" fmla="*/ 1281727 w 9859440"/>
              <a:gd name="csY3" fmla="*/ 0 h 2907115"/>
              <a:gd name="csX4" fmla="*/ 1939023 w 9859440"/>
              <a:gd name="csY4" fmla="*/ 0 h 2907115"/>
              <a:gd name="csX5" fmla="*/ 2300536 w 9859440"/>
              <a:gd name="csY5" fmla="*/ 0 h 2907115"/>
              <a:gd name="csX6" fmla="*/ 2662049 w 9859440"/>
              <a:gd name="csY6" fmla="*/ 0 h 2907115"/>
              <a:gd name="csX7" fmla="*/ 3023562 w 9859440"/>
              <a:gd name="csY7" fmla="*/ 0 h 2907115"/>
              <a:gd name="csX8" fmla="*/ 3582263 w 9859440"/>
              <a:gd name="csY8" fmla="*/ 0 h 2907115"/>
              <a:gd name="csX9" fmla="*/ 4338154 w 9859440"/>
              <a:gd name="csY9" fmla="*/ 0 h 2907115"/>
              <a:gd name="csX10" fmla="*/ 4699666 w 9859440"/>
              <a:gd name="csY10" fmla="*/ 0 h 2907115"/>
              <a:gd name="csX11" fmla="*/ 5455557 w 9859440"/>
              <a:gd name="csY11" fmla="*/ 0 h 2907115"/>
              <a:gd name="csX12" fmla="*/ 6211447 w 9859440"/>
              <a:gd name="csY12" fmla="*/ 0 h 2907115"/>
              <a:gd name="csX13" fmla="*/ 6671554 w 9859440"/>
              <a:gd name="csY13" fmla="*/ 0 h 2907115"/>
              <a:gd name="csX14" fmla="*/ 7526039 w 9859440"/>
              <a:gd name="csY14" fmla="*/ 0 h 2907115"/>
              <a:gd name="csX15" fmla="*/ 7986146 w 9859440"/>
              <a:gd name="csY15" fmla="*/ 0 h 2907115"/>
              <a:gd name="csX16" fmla="*/ 8643442 w 9859440"/>
              <a:gd name="csY16" fmla="*/ 0 h 2907115"/>
              <a:gd name="csX17" fmla="*/ 9103550 w 9859440"/>
              <a:gd name="csY17" fmla="*/ 0 h 2907115"/>
              <a:gd name="csX18" fmla="*/ 9859440 w 9859440"/>
              <a:gd name="csY18" fmla="*/ 0 h 2907115"/>
              <a:gd name="csX19" fmla="*/ 9859440 w 9859440"/>
              <a:gd name="csY19" fmla="*/ 610494 h 2907115"/>
              <a:gd name="csX20" fmla="*/ 9859440 w 9859440"/>
              <a:gd name="csY20" fmla="*/ 1220988 h 2907115"/>
              <a:gd name="csX21" fmla="*/ 9859440 w 9859440"/>
              <a:gd name="csY21" fmla="*/ 1802411 h 2907115"/>
              <a:gd name="csX22" fmla="*/ 9859440 w 9859440"/>
              <a:gd name="csY22" fmla="*/ 2325692 h 2907115"/>
              <a:gd name="csX23" fmla="*/ 9859440 w 9859440"/>
              <a:gd name="csY23" fmla="*/ 2907115 h 2907115"/>
              <a:gd name="csX24" fmla="*/ 9004955 w 9859440"/>
              <a:gd name="csY24" fmla="*/ 2907115 h 2907115"/>
              <a:gd name="csX25" fmla="*/ 8446254 w 9859440"/>
              <a:gd name="csY25" fmla="*/ 2907115 h 2907115"/>
              <a:gd name="csX26" fmla="*/ 7591769 w 9859440"/>
              <a:gd name="csY26" fmla="*/ 2907115 h 2907115"/>
              <a:gd name="csX27" fmla="*/ 7230256 w 9859440"/>
              <a:gd name="csY27" fmla="*/ 2907115 h 2907115"/>
              <a:gd name="csX28" fmla="*/ 6770149 w 9859440"/>
              <a:gd name="csY28" fmla="*/ 2907115 h 2907115"/>
              <a:gd name="csX29" fmla="*/ 5915664 w 9859440"/>
              <a:gd name="csY29" fmla="*/ 2907115 h 2907115"/>
              <a:gd name="csX30" fmla="*/ 5356962 w 9859440"/>
              <a:gd name="csY30" fmla="*/ 2907115 h 2907115"/>
              <a:gd name="csX31" fmla="*/ 4699666 w 9859440"/>
              <a:gd name="csY31" fmla="*/ 2907115 h 2907115"/>
              <a:gd name="csX32" fmla="*/ 3845182 w 9859440"/>
              <a:gd name="csY32" fmla="*/ 2907115 h 2907115"/>
              <a:gd name="csX33" fmla="*/ 3187886 w 9859440"/>
              <a:gd name="csY33" fmla="*/ 2907115 h 2907115"/>
              <a:gd name="csX34" fmla="*/ 2826373 w 9859440"/>
              <a:gd name="csY34" fmla="*/ 2907115 h 2907115"/>
              <a:gd name="csX35" fmla="*/ 1971888 w 9859440"/>
              <a:gd name="csY35" fmla="*/ 2907115 h 2907115"/>
              <a:gd name="csX36" fmla="*/ 1413186 w 9859440"/>
              <a:gd name="csY36" fmla="*/ 2907115 h 2907115"/>
              <a:gd name="csX37" fmla="*/ 657296 w 9859440"/>
              <a:gd name="csY37" fmla="*/ 2907115 h 2907115"/>
              <a:gd name="csX38" fmla="*/ 0 w 9859440"/>
              <a:gd name="csY38" fmla="*/ 2907115 h 2907115"/>
              <a:gd name="csX39" fmla="*/ 0 w 9859440"/>
              <a:gd name="csY39" fmla="*/ 2267550 h 2907115"/>
              <a:gd name="csX40" fmla="*/ 0 w 9859440"/>
              <a:gd name="csY40" fmla="*/ 1773340 h 2907115"/>
              <a:gd name="csX41" fmla="*/ 0 w 9859440"/>
              <a:gd name="csY41" fmla="*/ 1191917 h 2907115"/>
              <a:gd name="csX42" fmla="*/ 0 w 9859440"/>
              <a:gd name="csY42" fmla="*/ 668636 h 2907115"/>
              <a:gd name="csX43" fmla="*/ 0 w 9859440"/>
              <a:gd name="csY43" fmla="*/ 0 h 29071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Lst>
            <a:rect l="l" t="t" r="r" b="b"/>
            <a:pathLst>
              <a:path w="9859440" h="2907115" fill="none" extrusionOk="0">
                <a:moveTo>
                  <a:pt x="0" y="0"/>
                </a:moveTo>
                <a:cubicBezTo>
                  <a:pt x="228608" y="16797"/>
                  <a:pt x="262697" y="-11892"/>
                  <a:pt x="460107" y="0"/>
                </a:cubicBezTo>
                <a:cubicBezTo>
                  <a:pt x="657517" y="11892"/>
                  <a:pt x="755369" y="19387"/>
                  <a:pt x="920214" y="0"/>
                </a:cubicBezTo>
                <a:cubicBezTo>
                  <a:pt x="1085059" y="-19387"/>
                  <a:pt x="1118438" y="-15864"/>
                  <a:pt x="1281727" y="0"/>
                </a:cubicBezTo>
                <a:cubicBezTo>
                  <a:pt x="1445016" y="15864"/>
                  <a:pt x="1756505" y="19622"/>
                  <a:pt x="1939023" y="0"/>
                </a:cubicBezTo>
                <a:cubicBezTo>
                  <a:pt x="2121541" y="-19622"/>
                  <a:pt x="2219791" y="-14336"/>
                  <a:pt x="2300536" y="0"/>
                </a:cubicBezTo>
                <a:cubicBezTo>
                  <a:pt x="2381281" y="14336"/>
                  <a:pt x="2567748" y="8406"/>
                  <a:pt x="2662049" y="0"/>
                </a:cubicBezTo>
                <a:cubicBezTo>
                  <a:pt x="2756350" y="-8406"/>
                  <a:pt x="2883139" y="1284"/>
                  <a:pt x="3023562" y="0"/>
                </a:cubicBezTo>
                <a:cubicBezTo>
                  <a:pt x="3163985" y="-1284"/>
                  <a:pt x="3413422" y="13549"/>
                  <a:pt x="3582263" y="0"/>
                </a:cubicBezTo>
                <a:cubicBezTo>
                  <a:pt x="3751104" y="-13549"/>
                  <a:pt x="4028963" y="26438"/>
                  <a:pt x="4338154" y="0"/>
                </a:cubicBezTo>
                <a:cubicBezTo>
                  <a:pt x="4647345" y="-26438"/>
                  <a:pt x="4547253" y="-2459"/>
                  <a:pt x="4699666" y="0"/>
                </a:cubicBezTo>
                <a:cubicBezTo>
                  <a:pt x="4852079" y="2459"/>
                  <a:pt x="5151631" y="-20936"/>
                  <a:pt x="5455557" y="0"/>
                </a:cubicBezTo>
                <a:cubicBezTo>
                  <a:pt x="5759483" y="20936"/>
                  <a:pt x="5913484" y="-2276"/>
                  <a:pt x="6211447" y="0"/>
                </a:cubicBezTo>
                <a:cubicBezTo>
                  <a:pt x="6509410" y="2276"/>
                  <a:pt x="6451102" y="6340"/>
                  <a:pt x="6671554" y="0"/>
                </a:cubicBezTo>
                <a:cubicBezTo>
                  <a:pt x="6892006" y="-6340"/>
                  <a:pt x="7121677" y="-18546"/>
                  <a:pt x="7526039" y="0"/>
                </a:cubicBezTo>
                <a:cubicBezTo>
                  <a:pt x="7930402" y="18546"/>
                  <a:pt x="7767635" y="-7371"/>
                  <a:pt x="7986146" y="0"/>
                </a:cubicBezTo>
                <a:cubicBezTo>
                  <a:pt x="8204657" y="7371"/>
                  <a:pt x="8328645" y="4303"/>
                  <a:pt x="8643442" y="0"/>
                </a:cubicBezTo>
                <a:cubicBezTo>
                  <a:pt x="8958239" y="-4303"/>
                  <a:pt x="8879552" y="6433"/>
                  <a:pt x="9103550" y="0"/>
                </a:cubicBezTo>
                <a:cubicBezTo>
                  <a:pt x="9327548" y="-6433"/>
                  <a:pt x="9509624" y="8698"/>
                  <a:pt x="9859440" y="0"/>
                </a:cubicBezTo>
                <a:cubicBezTo>
                  <a:pt x="9889325" y="198086"/>
                  <a:pt x="9865195" y="429205"/>
                  <a:pt x="9859440" y="610494"/>
                </a:cubicBezTo>
                <a:cubicBezTo>
                  <a:pt x="9853685" y="791783"/>
                  <a:pt x="9830912" y="1019092"/>
                  <a:pt x="9859440" y="1220988"/>
                </a:cubicBezTo>
                <a:cubicBezTo>
                  <a:pt x="9887968" y="1422884"/>
                  <a:pt x="9888226" y="1603044"/>
                  <a:pt x="9859440" y="1802411"/>
                </a:cubicBezTo>
                <a:cubicBezTo>
                  <a:pt x="9830654" y="2001778"/>
                  <a:pt x="9854707" y="2151338"/>
                  <a:pt x="9859440" y="2325692"/>
                </a:cubicBezTo>
                <a:cubicBezTo>
                  <a:pt x="9864173" y="2500046"/>
                  <a:pt x="9875353" y="2635222"/>
                  <a:pt x="9859440" y="2907115"/>
                </a:cubicBezTo>
                <a:cubicBezTo>
                  <a:pt x="9447714" y="2881993"/>
                  <a:pt x="9308234" y="2926574"/>
                  <a:pt x="9004955" y="2907115"/>
                </a:cubicBezTo>
                <a:cubicBezTo>
                  <a:pt x="8701676" y="2887656"/>
                  <a:pt x="8664148" y="2933063"/>
                  <a:pt x="8446254" y="2907115"/>
                </a:cubicBezTo>
                <a:cubicBezTo>
                  <a:pt x="8228360" y="2881167"/>
                  <a:pt x="7769653" y="2874920"/>
                  <a:pt x="7591769" y="2907115"/>
                </a:cubicBezTo>
                <a:cubicBezTo>
                  <a:pt x="7413886" y="2939310"/>
                  <a:pt x="7403774" y="2901924"/>
                  <a:pt x="7230256" y="2907115"/>
                </a:cubicBezTo>
                <a:cubicBezTo>
                  <a:pt x="7056738" y="2912306"/>
                  <a:pt x="6977984" y="2919147"/>
                  <a:pt x="6770149" y="2907115"/>
                </a:cubicBezTo>
                <a:cubicBezTo>
                  <a:pt x="6562314" y="2895083"/>
                  <a:pt x="6335897" y="2937218"/>
                  <a:pt x="5915664" y="2907115"/>
                </a:cubicBezTo>
                <a:cubicBezTo>
                  <a:pt x="5495432" y="2877012"/>
                  <a:pt x="5618679" y="2903526"/>
                  <a:pt x="5356962" y="2907115"/>
                </a:cubicBezTo>
                <a:cubicBezTo>
                  <a:pt x="5095245" y="2910704"/>
                  <a:pt x="4877983" y="2921427"/>
                  <a:pt x="4699666" y="2907115"/>
                </a:cubicBezTo>
                <a:cubicBezTo>
                  <a:pt x="4521349" y="2892803"/>
                  <a:pt x="4173214" y="2923640"/>
                  <a:pt x="3845182" y="2907115"/>
                </a:cubicBezTo>
                <a:cubicBezTo>
                  <a:pt x="3517150" y="2890590"/>
                  <a:pt x="3344266" y="2912560"/>
                  <a:pt x="3187886" y="2907115"/>
                </a:cubicBezTo>
                <a:cubicBezTo>
                  <a:pt x="3031506" y="2901670"/>
                  <a:pt x="2911044" y="2911389"/>
                  <a:pt x="2826373" y="2907115"/>
                </a:cubicBezTo>
                <a:cubicBezTo>
                  <a:pt x="2741702" y="2902841"/>
                  <a:pt x="2185904" y="2930432"/>
                  <a:pt x="1971888" y="2907115"/>
                </a:cubicBezTo>
                <a:cubicBezTo>
                  <a:pt x="1757873" y="2883798"/>
                  <a:pt x="1530201" y="2897129"/>
                  <a:pt x="1413186" y="2907115"/>
                </a:cubicBezTo>
                <a:cubicBezTo>
                  <a:pt x="1296171" y="2917101"/>
                  <a:pt x="998076" y="2941002"/>
                  <a:pt x="657296" y="2907115"/>
                </a:cubicBezTo>
                <a:cubicBezTo>
                  <a:pt x="316516" y="2873229"/>
                  <a:pt x="160738" y="2919784"/>
                  <a:pt x="0" y="2907115"/>
                </a:cubicBezTo>
                <a:cubicBezTo>
                  <a:pt x="-16868" y="2629198"/>
                  <a:pt x="-28693" y="2407963"/>
                  <a:pt x="0" y="2267550"/>
                </a:cubicBezTo>
                <a:cubicBezTo>
                  <a:pt x="28693" y="2127138"/>
                  <a:pt x="-7160" y="1975463"/>
                  <a:pt x="0" y="1773340"/>
                </a:cubicBezTo>
                <a:cubicBezTo>
                  <a:pt x="7160" y="1571217"/>
                  <a:pt x="13163" y="1363435"/>
                  <a:pt x="0" y="1191917"/>
                </a:cubicBezTo>
                <a:cubicBezTo>
                  <a:pt x="-13163" y="1020399"/>
                  <a:pt x="-11044" y="903646"/>
                  <a:pt x="0" y="668636"/>
                </a:cubicBezTo>
                <a:cubicBezTo>
                  <a:pt x="11044" y="433626"/>
                  <a:pt x="-26916" y="283598"/>
                  <a:pt x="0" y="0"/>
                </a:cubicBezTo>
                <a:close/>
              </a:path>
              <a:path w="9859440" h="2907115" stroke="0" extrusionOk="0">
                <a:moveTo>
                  <a:pt x="0" y="0"/>
                </a:moveTo>
                <a:cubicBezTo>
                  <a:pt x="261095" y="-35122"/>
                  <a:pt x="542983" y="21431"/>
                  <a:pt x="755890" y="0"/>
                </a:cubicBezTo>
                <a:cubicBezTo>
                  <a:pt x="968797" y="-21431"/>
                  <a:pt x="1149377" y="15998"/>
                  <a:pt x="1511781" y="0"/>
                </a:cubicBezTo>
                <a:cubicBezTo>
                  <a:pt x="1874185" y="-15998"/>
                  <a:pt x="1813827" y="-19939"/>
                  <a:pt x="2070482" y="0"/>
                </a:cubicBezTo>
                <a:cubicBezTo>
                  <a:pt x="2327137" y="19939"/>
                  <a:pt x="2253856" y="-7045"/>
                  <a:pt x="2431995" y="0"/>
                </a:cubicBezTo>
                <a:cubicBezTo>
                  <a:pt x="2610134" y="7045"/>
                  <a:pt x="2871922" y="-18686"/>
                  <a:pt x="2990697" y="0"/>
                </a:cubicBezTo>
                <a:cubicBezTo>
                  <a:pt x="3109472" y="18686"/>
                  <a:pt x="3312818" y="8696"/>
                  <a:pt x="3450804" y="0"/>
                </a:cubicBezTo>
                <a:cubicBezTo>
                  <a:pt x="3588790" y="-8696"/>
                  <a:pt x="3738222" y="6362"/>
                  <a:pt x="4009506" y="0"/>
                </a:cubicBezTo>
                <a:cubicBezTo>
                  <a:pt x="4280790" y="-6362"/>
                  <a:pt x="4624138" y="35645"/>
                  <a:pt x="4863990" y="0"/>
                </a:cubicBezTo>
                <a:cubicBezTo>
                  <a:pt x="5103842" y="-35645"/>
                  <a:pt x="5217862" y="-3777"/>
                  <a:pt x="5324098" y="0"/>
                </a:cubicBezTo>
                <a:cubicBezTo>
                  <a:pt x="5430334" y="3777"/>
                  <a:pt x="5530251" y="-7891"/>
                  <a:pt x="5685610" y="0"/>
                </a:cubicBezTo>
                <a:cubicBezTo>
                  <a:pt x="5840969" y="7891"/>
                  <a:pt x="5885564" y="9436"/>
                  <a:pt x="6047123" y="0"/>
                </a:cubicBezTo>
                <a:cubicBezTo>
                  <a:pt x="6208682" y="-9436"/>
                  <a:pt x="6323984" y="-13848"/>
                  <a:pt x="6507230" y="0"/>
                </a:cubicBezTo>
                <a:cubicBezTo>
                  <a:pt x="6690476" y="13848"/>
                  <a:pt x="7010895" y="34972"/>
                  <a:pt x="7263121" y="0"/>
                </a:cubicBezTo>
                <a:cubicBezTo>
                  <a:pt x="7515347" y="-34972"/>
                  <a:pt x="7495229" y="17486"/>
                  <a:pt x="7723228" y="0"/>
                </a:cubicBezTo>
                <a:cubicBezTo>
                  <a:pt x="7951227" y="-17486"/>
                  <a:pt x="7957681" y="-1941"/>
                  <a:pt x="8183335" y="0"/>
                </a:cubicBezTo>
                <a:cubicBezTo>
                  <a:pt x="8408989" y="1941"/>
                  <a:pt x="8428160" y="-17935"/>
                  <a:pt x="8544848" y="0"/>
                </a:cubicBezTo>
                <a:cubicBezTo>
                  <a:pt x="8661536" y="17935"/>
                  <a:pt x="8938198" y="28637"/>
                  <a:pt x="9300738" y="0"/>
                </a:cubicBezTo>
                <a:cubicBezTo>
                  <a:pt x="9663278" y="-28637"/>
                  <a:pt x="9723379" y="17065"/>
                  <a:pt x="9859440" y="0"/>
                </a:cubicBezTo>
                <a:cubicBezTo>
                  <a:pt x="9876416" y="167390"/>
                  <a:pt x="9883125" y="428839"/>
                  <a:pt x="9859440" y="639565"/>
                </a:cubicBezTo>
                <a:cubicBezTo>
                  <a:pt x="9835755" y="850291"/>
                  <a:pt x="9832596" y="1008890"/>
                  <a:pt x="9859440" y="1250059"/>
                </a:cubicBezTo>
                <a:cubicBezTo>
                  <a:pt x="9886284" y="1491228"/>
                  <a:pt x="9851104" y="1668271"/>
                  <a:pt x="9859440" y="1802411"/>
                </a:cubicBezTo>
                <a:cubicBezTo>
                  <a:pt x="9867776" y="1936551"/>
                  <a:pt x="9865755" y="2091620"/>
                  <a:pt x="9859440" y="2354763"/>
                </a:cubicBezTo>
                <a:cubicBezTo>
                  <a:pt x="9853125" y="2617906"/>
                  <a:pt x="9871932" y="2686789"/>
                  <a:pt x="9859440" y="2907115"/>
                </a:cubicBezTo>
                <a:cubicBezTo>
                  <a:pt x="9714713" y="2890665"/>
                  <a:pt x="9637724" y="2904643"/>
                  <a:pt x="9497927" y="2907115"/>
                </a:cubicBezTo>
                <a:cubicBezTo>
                  <a:pt x="9358130" y="2909587"/>
                  <a:pt x="9302887" y="2907871"/>
                  <a:pt x="9136414" y="2907115"/>
                </a:cubicBezTo>
                <a:cubicBezTo>
                  <a:pt x="8969941" y="2906359"/>
                  <a:pt x="8781976" y="2929569"/>
                  <a:pt x="8676307" y="2907115"/>
                </a:cubicBezTo>
                <a:cubicBezTo>
                  <a:pt x="8570638" y="2884661"/>
                  <a:pt x="8068131" y="2877261"/>
                  <a:pt x="7821822" y="2907115"/>
                </a:cubicBezTo>
                <a:cubicBezTo>
                  <a:pt x="7575513" y="2936969"/>
                  <a:pt x="7252952" y="2924551"/>
                  <a:pt x="7065932" y="2907115"/>
                </a:cubicBezTo>
                <a:cubicBezTo>
                  <a:pt x="6878912" y="2889680"/>
                  <a:pt x="6594674" y="2928047"/>
                  <a:pt x="6310042" y="2907115"/>
                </a:cubicBezTo>
                <a:cubicBezTo>
                  <a:pt x="6025410" y="2886184"/>
                  <a:pt x="5744206" y="2937816"/>
                  <a:pt x="5455557" y="2907115"/>
                </a:cubicBezTo>
                <a:cubicBezTo>
                  <a:pt x="5166909" y="2876414"/>
                  <a:pt x="5098096" y="2924483"/>
                  <a:pt x="4896855" y="2907115"/>
                </a:cubicBezTo>
                <a:cubicBezTo>
                  <a:pt x="4695614" y="2889747"/>
                  <a:pt x="4305657" y="2928560"/>
                  <a:pt x="4042370" y="2907115"/>
                </a:cubicBezTo>
                <a:cubicBezTo>
                  <a:pt x="3779084" y="2885670"/>
                  <a:pt x="3732107" y="2927748"/>
                  <a:pt x="3483669" y="2907115"/>
                </a:cubicBezTo>
                <a:cubicBezTo>
                  <a:pt x="3235231" y="2886482"/>
                  <a:pt x="3073683" y="2877523"/>
                  <a:pt x="2826373" y="2907115"/>
                </a:cubicBezTo>
                <a:cubicBezTo>
                  <a:pt x="2579063" y="2936707"/>
                  <a:pt x="2563418" y="2898918"/>
                  <a:pt x="2366266" y="2907115"/>
                </a:cubicBezTo>
                <a:cubicBezTo>
                  <a:pt x="2169114" y="2915312"/>
                  <a:pt x="2086560" y="2894205"/>
                  <a:pt x="1807564" y="2907115"/>
                </a:cubicBezTo>
                <a:cubicBezTo>
                  <a:pt x="1528568" y="2920025"/>
                  <a:pt x="1345095" y="2888237"/>
                  <a:pt x="1150268" y="2907115"/>
                </a:cubicBezTo>
                <a:cubicBezTo>
                  <a:pt x="955441" y="2925993"/>
                  <a:pt x="321684" y="2898478"/>
                  <a:pt x="0" y="2907115"/>
                </a:cubicBezTo>
                <a:cubicBezTo>
                  <a:pt x="20050" y="2777734"/>
                  <a:pt x="-27334" y="2432642"/>
                  <a:pt x="0" y="2296621"/>
                </a:cubicBezTo>
                <a:cubicBezTo>
                  <a:pt x="27334" y="2160600"/>
                  <a:pt x="-8498" y="1829053"/>
                  <a:pt x="0" y="1686127"/>
                </a:cubicBezTo>
                <a:cubicBezTo>
                  <a:pt x="8498" y="1543201"/>
                  <a:pt x="23219" y="1377531"/>
                  <a:pt x="0" y="1162846"/>
                </a:cubicBezTo>
                <a:cubicBezTo>
                  <a:pt x="-23219" y="948161"/>
                  <a:pt x="-20211" y="711529"/>
                  <a:pt x="0" y="523281"/>
                </a:cubicBezTo>
                <a:cubicBezTo>
                  <a:pt x="20211" y="335034"/>
                  <a:pt x="1628" y="221676"/>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p>
          <a:p>
            <a:pPr marL="0" indent="0">
              <a:buFont typeface="Arial" panose="020B0604020202020204" pitchFamily="34" charset="0"/>
              <a:buNone/>
            </a:pPr>
            <a:endParaRPr lang="en-US" sz="2000" i="1"/>
          </a:p>
        </p:txBody>
      </p:sp>
      <p:pic>
        <p:nvPicPr>
          <p:cNvPr id="5" name="Picture 4" descr="Three donuts. The first is a black and white doodle of a donut labeled prototype, the second is a photograph of a plain donut labeled minimum viable product, and the third is a photograph of a glazed donut with rainbow sprinkles labeled product. ">
            <a:extLst>
              <a:ext uri="{FF2B5EF4-FFF2-40B4-BE49-F238E27FC236}">
                <a16:creationId xmlns:a16="http://schemas.microsoft.com/office/drawing/2014/main" id="{712D1CA9-1D17-A080-FA5B-FF61657A88C2}"/>
              </a:ext>
            </a:extLst>
          </p:cNvPr>
          <p:cNvPicPr>
            <a:picLocks noChangeAspect="1"/>
          </p:cNvPicPr>
          <p:nvPr/>
        </p:nvPicPr>
        <p:blipFill>
          <a:blip r:embed="rId3"/>
          <a:stretch>
            <a:fillRect/>
          </a:stretch>
        </p:blipFill>
        <p:spPr>
          <a:xfrm>
            <a:off x="1645202" y="3429000"/>
            <a:ext cx="8901595" cy="2512297"/>
          </a:xfrm>
          <a:prstGeom prst="rect">
            <a:avLst/>
          </a:prstGeom>
        </p:spPr>
      </p:pic>
    </p:spTree>
    <p:extLst>
      <p:ext uri="{BB962C8B-B14F-4D97-AF65-F5344CB8AC3E}">
        <p14:creationId xmlns:p14="http://schemas.microsoft.com/office/powerpoint/2010/main" val="1218699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04768-6837-10A7-A6EC-48C5B017FC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19393-BB38-97AD-5AED-1CBA6A2320B0}"/>
              </a:ext>
            </a:extLst>
          </p:cNvPr>
          <p:cNvSpPr>
            <a:spLocks noGrp="1"/>
          </p:cNvSpPr>
          <p:nvPr>
            <p:ph type="title"/>
          </p:nvPr>
        </p:nvSpPr>
        <p:spPr/>
        <p:txBody>
          <a:bodyPr/>
          <a:lstStyle/>
          <a:p>
            <a:r>
              <a:rPr lang="en-US"/>
              <a:t>Prototyping is Important</a:t>
            </a:r>
          </a:p>
        </p:txBody>
      </p:sp>
      <p:sp>
        <p:nvSpPr>
          <p:cNvPr id="3" name="Text Placeholder 2">
            <a:extLst>
              <a:ext uri="{FF2B5EF4-FFF2-40B4-BE49-F238E27FC236}">
                <a16:creationId xmlns:a16="http://schemas.microsoft.com/office/drawing/2014/main" id="{28D8866C-9800-BDE7-71CB-094E41B186B1}"/>
              </a:ext>
            </a:extLst>
          </p:cNvPr>
          <p:cNvSpPr>
            <a:spLocks noGrp="1"/>
          </p:cNvSpPr>
          <p:nvPr>
            <p:ph type="body" sz="quarter" idx="12"/>
          </p:nvPr>
        </p:nvSpPr>
        <p:spPr/>
        <p:txBody>
          <a:bodyPr/>
          <a:lstStyle/>
          <a:p>
            <a:pPr marL="0" indent="0">
              <a:buNone/>
            </a:pPr>
            <a:r>
              <a:rPr lang="en-US" sz="3200" b="1"/>
              <a:t>2. CLARIFY PRODUCTION DETAILS</a:t>
            </a:r>
          </a:p>
        </p:txBody>
      </p:sp>
      <p:sp>
        <p:nvSpPr>
          <p:cNvPr id="8" name="Text Placeholder 2">
            <a:extLst>
              <a:ext uri="{FF2B5EF4-FFF2-40B4-BE49-F238E27FC236}">
                <a16:creationId xmlns:a16="http://schemas.microsoft.com/office/drawing/2014/main" id="{2E1F8C97-EC07-EEC1-3BCB-B225C7840776}"/>
              </a:ext>
              <a:ext uri="{C183D7F6-B498-43B3-948B-1728B52AA6E4}">
                <adec:decorative xmlns:adec="http://schemas.microsoft.com/office/drawing/2017/decorative" val="1"/>
              </a:ext>
            </a:extLst>
          </p:cNvPr>
          <p:cNvSpPr txBox="1">
            <a:spLocks/>
          </p:cNvSpPr>
          <p:nvPr/>
        </p:nvSpPr>
        <p:spPr>
          <a:xfrm>
            <a:off x="2725270" y="3165036"/>
            <a:ext cx="6624917" cy="2907115"/>
          </a:xfrm>
          <a:custGeom>
            <a:avLst/>
            <a:gdLst>
              <a:gd name="csX0" fmla="*/ 0 w 6624917"/>
              <a:gd name="csY0" fmla="*/ 0 h 2907115"/>
              <a:gd name="csX1" fmla="*/ 463744 w 6624917"/>
              <a:gd name="csY1" fmla="*/ 0 h 2907115"/>
              <a:gd name="csX2" fmla="*/ 993738 w 6624917"/>
              <a:gd name="csY2" fmla="*/ 0 h 2907115"/>
              <a:gd name="csX3" fmla="*/ 1656229 w 6624917"/>
              <a:gd name="csY3" fmla="*/ 0 h 2907115"/>
              <a:gd name="csX4" fmla="*/ 2186223 w 6624917"/>
              <a:gd name="csY4" fmla="*/ 0 h 2907115"/>
              <a:gd name="csX5" fmla="*/ 2782465 w 6624917"/>
              <a:gd name="csY5" fmla="*/ 0 h 2907115"/>
              <a:gd name="csX6" fmla="*/ 3378708 w 6624917"/>
              <a:gd name="csY6" fmla="*/ 0 h 2907115"/>
              <a:gd name="csX7" fmla="*/ 3974950 w 6624917"/>
              <a:gd name="csY7" fmla="*/ 0 h 2907115"/>
              <a:gd name="csX8" fmla="*/ 4571193 w 6624917"/>
              <a:gd name="csY8" fmla="*/ 0 h 2907115"/>
              <a:gd name="csX9" fmla="*/ 5034937 w 6624917"/>
              <a:gd name="csY9" fmla="*/ 0 h 2907115"/>
              <a:gd name="csX10" fmla="*/ 5697429 w 6624917"/>
              <a:gd name="csY10" fmla="*/ 0 h 2907115"/>
              <a:gd name="csX11" fmla="*/ 6624917 w 6624917"/>
              <a:gd name="csY11" fmla="*/ 0 h 2907115"/>
              <a:gd name="csX12" fmla="*/ 6624917 w 6624917"/>
              <a:gd name="csY12" fmla="*/ 523281 h 2907115"/>
              <a:gd name="csX13" fmla="*/ 6624917 w 6624917"/>
              <a:gd name="csY13" fmla="*/ 1017490 h 2907115"/>
              <a:gd name="csX14" fmla="*/ 6624917 w 6624917"/>
              <a:gd name="csY14" fmla="*/ 1627984 h 2907115"/>
              <a:gd name="csX15" fmla="*/ 6624917 w 6624917"/>
              <a:gd name="csY15" fmla="*/ 2180336 h 2907115"/>
              <a:gd name="csX16" fmla="*/ 6624917 w 6624917"/>
              <a:gd name="csY16" fmla="*/ 2907115 h 2907115"/>
              <a:gd name="csX17" fmla="*/ 5896176 w 6624917"/>
              <a:gd name="csY17" fmla="*/ 2907115 h 2907115"/>
              <a:gd name="csX18" fmla="*/ 5167435 w 6624917"/>
              <a:gd name="csY18" fmla="*/ 2907115 h 2907115"/>
              <a:gd name="csX19" fmla="*/ 4372445 w 6624917"/>
              <a:gd name="csY19" fmla="*/ 2907115 h 2907115"/>
              <a:gd name="csX20" fmla="*/ 3709954 w 6624917"/>
              <a:gd name="csY20" fmla="*/ 2907115 h 2907115"/>
              <a:gd name="csX21" fmla="*/ 2981213 w 6624917"/>
              <a:gd name="csY21" fmla="*/ 2907115 h 2907115"/>
              <a:gd name="csX22" fmla="*/ 2384970 w 6624917"/>
              <a:gd name="csY22" fmla="*/ 2907115 h 2907115"/>
              <a:gd name="csX23" fmla="*/ 1656229 w 6624917"/>
              <a:gd name="csY23" fmla="*/ 2907115 h 2907115"/>
              <a:gd name="csX24" fmla="*/ 1059987 w 6624917"/>
              <a:gd name="csY24" fmla="*/ 2907115 h 2907115"/>
              <a:gd name="csX25" fmla="*/ 0 w 6624917"/>
              <a:gd name="csY25" fmla="*/ 2907115 h 2907115"/>
              <a:gd name="csX26" fmla="*/ 0 w 6624917"/>
              <a:gd name="csY26" fmla="*/ 2325692 h 2907115"/>
              <a:gd name="csX27" fmla="*/ 0 w 6624917"/>
              <a:gd name="csY27" fmla="*/ 1686127 h 2907115"/>
              <a:gd name="csX28" fmla="*/ 0 w 6624917"/>
              <a:gd name="csY28" fmla="*/ 1075633 h 2907115"/>
              <a:gd name="csX29" fmla="*/ 0 w 6624917"/>
              <a:gd name="csY29" fmla="*/ 0 h 29071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6624917" h="2907115" fill="none" extrusionOk="0">
                <a:moveTo>
                  <a:pt x="0" y="0"/>
                </a:moveTo>
                <a:cubicBezTo>
                  <a:pt x="145623" y="-15632"/>
                  <a:pt x="260177" y="-7205"/>
                  <a:pt x="463744" y="0"/>
                </a:cubicBezTo>
                <a:cubicBezTo>
                  <a:pt x="667311" y="7205"/>
                  <a:pt x="852851" y="8834"/>
                  <a:pt x="993738" y="0"/>
                </a:cubicBezTo>
                <a:cubicBezTo>
                  <a:pt x="1134625" y="-8834"/>
                  <a:pt x="1465110" y="14312"/>
                  <a:pt x="1656229" y="0"/>
                </a:cubicBezTo>
                <a:cubicBezTo>
                  <a:pt x="1847348" y="-14312"/>
                  <a:pt x="2024910" y="-12958"/>
                  <a:pt x="2186223" y="0"/>
                </a:cubicBezTo>
                <a:cubicBezTo>
                  <a:pt x="2347536" y="12958"/>
                  <a:pt x="2528559" y="9851"/>
                  <a:pt x="2782465" y="0"/>
                </a:cubicBezTo>
                <a:cubicBezTo>
                  <a:pt x="3036371" y="-9851"/>
                  <a:pt x="3106041" y="7977"/>
                  <a:pt x="3378708" y="0"/>
                </a:cubicBezTo>
                <a:cubicBezTo>
                  <a:pt x="3651375" y="-7977"/>
                  <a:pt x="3813843" y="25063"/>
                  <a:pt x="3974950" y="0"/>
                </a:cubicBezTo>
                <a:cubicBezTo>
                  <a:pt x="4136057" y="-25063"/>
                  <a:pt x="4321041" y="-4762"/>
                  <a:pt x="4571193" y="0"/>
                </a:cubicBezTo>
                <a:cubicBezTo>
                  <a:pt x="4821345" y="4762"/>
                  <a:pt x="4863550" y="19832"/>
                  <a:pt x="5034937" y="0"/>
                </a:cubicBezTo>
                <a:cubicBezTo>
                  <a:pt x="5206324" y="-19832"/>
                  <a:pt x="5547441" y="21518"/>
                  <a:pt x="5697429" y="0"/>
                </a:cubicBezTo>
                <a:cubicBezTo>
                  <a:pt x="5847417" y="-21518"/>
                  <a:pt x="6329571" y="27040"/>
                  <a:pt x="6624917" y="0"/>
                </a:cubicBezTo>
                <a:cubicBezTo>
                  <a:pt x="6604874" y="112932"/>
                  <a:pt x="6628581" y="409716"/>
                  <a:pt x="6624917" y="523281"/>
                </a:cubicBezTo>
                <a:cubicBezTo>
                  <a:pt x="6621253" y="636846"/>
                  <a:pt x="6630704" y="861024"/>
                  <a:pt x="6624917" y="1017490"/>
                </a:cubicBezTo>
                <a:cubicBezTo>
                  <a:pt x="6619130" y="1173956"/>
                  <a:pt x="6628710" y="1443150"/>
                  <a:pt x="6624917" y="1627984"/>
                </a:cubicBezTo>
                <a:cubicBezTo>
                  <a:pt x="6621124" y="1812818"/>
                  <a:pt x="6647013" y="2057278"/>
                  <a:pt x="6624917" y="2180336"/>
                </a:cubicBezTo>
                <a:cubicBezTo>
                  <a:pt x="6602821" y="2303394"/>
                  <a:pt x="6633366" y="2547697"/>
                  <a:pt x="6624917" y="2907115"/>
                </a:cubicBezTo>
                <a:cubicBezTo>
                  <a:pt x="6470771" y="2917340"/>
                  <a:pt x="6055650" y="2929008"/>
                  <a:pt x="5896176" y="2907115"/>
                </a:cubicBezTo>
                <a:cubicBezTo>
                  <a:pt x="5736702" y="2885222"/>
                  <a:pt x="5405517" y="2894304"/>
                  <a:pt x="5167435" y="2907115"/>
                </a:cubicBezTo>
                <a:cubicBezTo>
                  <a:pt x="4929353" y="2919926"/>
                  <a:pt x="4647892" y="2916460"/>
                  <a:pt x="4372445" y="2907115"/>
                </a:cubicBezTo>
                <a:cubicBezTo>
                  <a:pt x="4096998" y="2897771"/>
                  <a:pt x="4026406" y="2925369"/>
                  <a:pt x="3709954" y="2907115"/>
                </a:cubicBezTo>
                <a:cubicBezTo>
                  <a:pt x="3393502" y="2888861"/>
                  <a:pt x="3143000" y="2892310"/>
                  <a:pt x="2981213" y="2907115"/>
                </a:cubicBezTo>
                <a:cubicBezTo>
                  <a:pt x="2819426" y="2921920"/>
                  <a:pt x="2596139" y="2935964"/>
                  <a:pt x="2384970" y="2907115"/>
                </a:cubicBezTo>
                <a:cubicBezTo>
                  <a:pt x="2173801" y="2878266"/>
                  <a:pt x="1935190" y="2904341"/>
                  <a:pt x="1656229" y="2907115"/>
                </a:cubicBezTo>
                <a:cubicBezTo>
                  <a:pt x="1377268" y="2909889"/>
                  <a:pt x="1313547" y="2923469"/>
                  <a:pt x="1059987" y="2907115"/>
                </a:cubicBezTo>
                <a:cubicBezTo>
                  <a:pt x="806427" y="2890761"/>
                  <a:pt x="386349" y="2881560"/>
                  <a:pt x="0" y="2907115"/>
                </a:cubicBezTo>
                <a:cubicBezTo>
                  <a:pt x="15162" y="2690256"/>
                  <a:pt x="-14559" y="2600106"/>
                  <a:pt x="0" y="2325692"/>
                </a:cubicBezTo>
                <a:cubicBezTo>
                  <a:pt x="14559" y="2051278"/>
                  <a:pt x="-25246" y="1861428"/>
                  <a:pt x="0" y="1686127"/>
                </a:cubicBezTo>
                <a:cubicBezTo>
                  <a:pt x="25246" y="1510826"/>
                  <a:pt x="-29885" y="1304893"/>
                  <a:pt x="0" y="1075633"/>
                </a:cubicBezTo>
                <a:cubicBezTo>
                  <a:pt x="29885" y="846373"/>
                  <a:pt x="-36988" y="356956"/>
                  <a:pt x="0" y="0"/>
                </a:cubicBezTo>
                <a:close/>
              </a:path>
              <a:path w="6624917" h="2907115" stroke="0" extrusionOk="0">
                <a:moveTo>
                  <a:pt x="0" y="0"/>
                </a:moveTo>
                <a:cubicBezTo>
                  <a:pt x="225566" y="26452"/>
                  <a:pt x="525607" y="-30589"/>
                  <a:pt x="728741" y="0"/>
                </a:cubicBezTo>
                <a:cubicBezTo>
                  <a:pt x="931875" y="30589"/>
                  <a:pt x="1202797" y="-2742"/>
                  <a:pt x="1457482" y="0"/>
                </a:cubicBezTo>
                <a:cubicBezTo>
                  <a:pt x="1712167" y="2742"/>
                  <a:pt x="1871761" y="-26089"/>
                  <a:pt x="2053724" y="0"/>
                </a:cubicBezTo>
                <a:cubicBezTo>
                  <a:pt x="2235687" y="26089"/>
                  <a:pt x="2293771" y="15422"/>
                  <a:pt x="2517468" y="0"/>
                </a:cubicBezTo>
                <a:cubicBezTo>
                  <a:pt x="2741165" y="-15422"/>
                  <a:pt x="2978645" y="22169"/>
                  <a:pt x="3113711" y="0"/>
                </a:cubicBezTo>
                <a:cubicBezTo>
                  <a:pt x="3248777" y="-22169"/>
                  <a:pt x="3418913" y="19180"/>
                  <a:pt x="3643704" y="0"/>
                </a:cubicBezTo>
                <a:cubicBezTo>
                  <a:pt x="3868495" y="-19180"/>
                  <a:pt x="4091621" y="-23642"/>
                  <a:pt x="4239947" y="0"/>
                </a:cubicBezTo>
                <a:cubicBezTo>
                  <a:pt x="4388273" y="23642"/>
                  <a:pt x="4692675" y="1249"/>
                  <a:pt x="5034937" y="0"/>
                </a:cubicBezTo>
                <a:cubicBezTo>
                  <a:pt x="5377199" y="-1249"/>
                  <a:pt x="5427972" y="24087"/>
                  <a:pt x="5564930" y="0"/>
                </a:cubicBezTo>
                <a:cubicBezTo>
                  <a:pt x="5701888" y="-24087"/>
                  <a:pt x="5874579" y="18671"/>
                  <a:pt x="6028674" y="0"/>
                </a:cubicBezTo>
                <a:cubicBezTo>
                  <a:pt x="6182769" y="-18671"/>
                  <a:pt x="6493272" y="-1308"/>
                  <a:pt x="6624917" y="0"/>
                </a:cubicBezTo>
                <a:cubicBezTo>
                  <a:pt x="6611797" y="191716"/>
                  <a:pt x="6613086" y="411061"/>
                  <a:pt x="6624917" y="523281"/>
                </a:cubicBezTo>
                <a:cubicBezTo>
                  <a:pt x="6636748" y="635501"/>
                  <a:pt x="6610200" y="892085"/>
                  <a:pt x="6624917" y="1075633"/>
                </a:cubicBezTo>
                <a:cubicBezTo>
                  <a:pt x="6639634" y="1259181"/>
                  <a:pt x="6650822" y="1495992"/>
                  <a:pt x="6624917" y="1627984"/>
                </a:cubicBezTo>
                <a:cubicBezTo>
                  <a:pt x="6599012" y="1759976"/>
                  <a:pt x="6627729" y="2046903"/>
                  <a:pt x="6624917" y="2209407"/>
                </a:cubicBezTo>
                <a:cubicBezTo>
                  <a:pt x="6622105" y="2371911"/>
                  <a:pt x="6629338" y="2572695"/>
                  <a:pt x="6624917" y="2907115"/>
                </a:cubicBezTo>
                <a:cubicBezTo>
                  <a:pt x="6355981" y="2917587"/>
                  <a:pt x="6271918" y="2886798"/>
                  <a:pt x="5962425" y="2907115"/>
                </a:cubicBezTo>
                <a:cubicBezTo>
                  <a:pt x="5652932" y="2927432"/>
                  <a:pt x="5650732" y="2902903"/>
                  <a:pt x="5498681" y="2907115"/>
                </a:cubicBezTo>
                <a:cubicBezTo>
                  <a:pt x="5346630" y="2911327"/>
                  <a:pt x="5248482" y="2912213"/>
                  <a:pt x="5034937" y="2907115"/>
                </a:cubicBezTo>
                <a:cubicBezTo>
                  <a:pt x="4821392" y="2902017"/>
                  <a:pt x="4565564" y="2901832"/>
                  <a:pt x="4306196" y="2907115"/>
                </a:cubicBezTo>
                <a:cubicBezTo>
                  <a:pt x="4046828" y="2912398"/>
                  <a:pt x="3967384" y="2901738"/>
                  <a:pt x="3709954" y="2907115"/>
                </a:cubicBezTo>
                <a:cubicBezTo>
                  <a:pt x="3452524" y="2912492"/>
                  <a:pt x="3398143" y="2891797"/>
                  <a:pt x="3179960" y="2907115"/>
                </a:cubicBezTo>
                <a:cubicBezTo>
                  <a:pt x="2961777" y="2922433"/>
                  <a:pt x="2726003" y="2889980"/>
                  <a:pt x="2583718" y="2907115"/>
                </a:cubicBezTo>
                <a:cubicBezTo>
                  <a:pt x="2441433" y="2924250"/>
                  <a:pt x="2083189" y="2904699"/>
                  <a:pt x="1854977" y="2907115"/>
                </a:cubicBezTo>
                <a:cubicBezTo>
                  <a:pt x="1626765" y="2909531"/>
                  <a:pt x="1555961" y="2906219"/>
                  <a:pt x="1391233" y="2907115"/>
                </a:cubicBezTo>
                <a:cubicBezTo>
                  <a:pt x="1226505" y="2908011"/>
                  <a:pt x="1089943" y="2930109"/>
                  <a:pt x="861239" y="2907115"/>
                </a:cubicBezTo>
                <a:cubicBezTo>
                  <a:pt x="632535" y="2884121"/>
                  <a:pt x="254249" y="2875650"/>
                  <a:pt x="0" y="2907115"/>
                </a:cubicBezTo>
                <a:cubicBezTo>
                  <a:pt x="170" y="2660678"/>
                  <a:pt x="-26261" y="2519034"/>
                  <a:pt x="0" y="2296621"/>
                </a:cubicBezTo>
                <a:cubicBezTo>
                  <a:pt x="26261" y="2074208"/>
                  <a:pt x="9020" y="1810928"/>
                  <a:pt x="0" y="1657056"/>
                </a:cubicBezTo>
                <a:cubicBezTo>
                  <a:pt x="-9020" y="1503185"/>
                  <a:pt x="23377" y="1280477"/>
                  <a:pt x="0" y="1162846"/>
                </a:cubicBezTo>
                <a:cubicBezTo>
                  <a:pt x="-23377" y="1045215"/>
                  <a:pt x="-17819" y="735811"/>
                  <a:pt x="0" y="610494"/>
                </a:cubicBezTo>
                <a:cubicBezTo>
                  <a:pt x="17819" y="485177"/>
                  <a:pt x="-13750" y="181999"/>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p>
          <a:p>
            <a:pPr marL="0" indent="0">
              <a:buFont typeface="Arial" panose="020B0604020202020204" pitchFamily="34" charset="0"/>
              <a:buNone/>
            </a:pPr>
            <a:endParaRPr lang="en-US" sz="2000" i="1"/>
          </a:p>
        </p:txBody>
      </p:sp>
      <p:pic>
        <p:nvPicPr>
          <p:cNvPr id="6" name="Picture 5" descr="Glazed donut labeled product.">
            <a:extLst>
              <a:ext uri="{FF2B5EF4-FFF2-40B4-BE49-F238E27FC236}">
                <a16:creationId xmlns:a16="http://schemas.microsoft.com/office/drawing/2014/main" id="{F452167C-8101-B508-4C60-B25971372DC5}"/>
              </a:ext>
            </a:extLst>
          </p:cNvPr>
          <p:cNvPicPr>
            <a:picLocks noChangeAspect="1"/>
          </p:cNvPicPr>
          <p:nvPr/>
        </p:nvPicPr>
        <p:blipFill>
          <a:blip r:embed="rId3"/>
          <a:stretch>
            <a:fillRect/>
          </a:stretch>
        </p:blipFill>
        <p:spPr>
          <a:xfrm>
            <a:off x="3252810" y="3429000"/>
            <a:ext cx="2712570" cy="2376994"/>
          </a:xfrm>
          <a:prstGeom prst="rect">
            <a:avLst/>
          </a:prstGeom>
        </p:spPr>
      </p:pic>
      <p:pic>
        <p:nvPicPr>
          <p:cNvPr id="9" name="Picture 8" descr="A factory production machine with donuts moving down a conveyer belt. ">
            <a:extLst>
              <a:ext uri="{FF2B5EF4-FFF2-40B4-BE49-F238E27FC236}">
                <a16:creationId xmlns:a16="http://schemas.microsoft.com/office/drawing/2014/main" id="{F42FC909-0684-B280-C5A7-8791878A08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79910" y="3424412"/>
            <a:ext cx="2310135" cy="2381582"/>
          </a:xfrm>
          <a:prstGeom prst="rect">
            <a:avLst/>
          </a:prstGeom>
        </p:spPr>
      </p:pic>
      <p:sp>
        <p:nvSpPr>
          <p:cNvPr id="10" name="Rectangle 9">
            <a:extLst>
              <a:ext uri="{FF2B5EF4-FFF2-40B4-BE49-F238E27FC236}">
                <a16:creationId xmlns:a16="http://schemas.microsoft.com/office/drawing/2014/main" id="{B97C5F7C-9E6C-CA4F-C1F5-54661BCB2E33}"/>
              </a:ext>
              <a:ext uri="{C183D7F6-B498-43B3-948B-1728B52AA6E4}">
                <adec:decorative xmlns:adec="http://schemas.microsoft.com/office/drawing/2017/decorative" val="1"/>
              </a:ext>
            </a:extLst>
          </p:cNvPr>
          <p:cNvSpPr/>
          <p:nvPr/>
        </p:nvSpPr>
        <p:spPr>
          <a:xfrm>
            <a:off x="6176682" y="3550024"/>
            <a:ext cx="797859" cy="4482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85FE14CD-389F-8551-70BA-069A04083B53}"/>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21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30A64-B844-8CFF-E636-C963EAEC0D2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B26DFC4-C520-14AB-3D25-CA437AA45A40}"/>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7FD935B8-2587-F72F-1C4A-A02FE3194023}"/>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70FFF13A-7E47-5A29-247D-D883FC7498CD}"/>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5DDCBCE-D0AE-7573-A53F-AA7E0E3F2540}"/>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DEFINING GROUP NORMS</a:t>
            </a:r>
          </a:p>
        </p:txBody>
      </p:sp>
      <p:sp>
        <p:nvSpPr>
          <p:cNvPr id="14" name="Right Triangle 13">
            <a:extLst>
              <a:ext uri="{FF2B5EF4-FFF2-40B4-BE49-F238E27FC236}">
                <a16:creationId xmlns:a16="http://schemas.microsoft.com/office/drawing/2014/main" id="{ED5BA670-0453-5D20-BF10-CA4EC1BCAF0F}"/>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798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781E3-203D-8D8B-77D9-9F994E4FF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0AEF7-C50C-9F2C-E409-71E1F2C7BAEC}"/>
              </a:ext>
            </a:extLst>
          </p:cNvPr>
          <p:cNvSpPr>
            <a:spLocks noGrp="1"/>
          </p:cNvSpPr>
          <p:nvPr>
            <p:ph type="title"/>
          </p:nvPr>
        </p:nvSpPr>
        <p:spPr/>
        <p:txBody>
          <a:bodyPr/>
          <a:lstStyle/>
          <a:p>
            <a:r>
              <a:rPr lang="en-US"/>
              <a:t>Prototyping is Important</a:t>
            </a:r>
          </a:p>
        </p:txBody>
      </p:sp>
      <p:sp>
        <p:nvSpPr>
          <p:cNvPr id="3" name="Text Placeholder 2">
            <a:extLst>
              <a:ext uri="{FF2B5EF4-FFF2-40B4-BE49-F238E27FC236}">
                <a16:creationId xmlns:a16="http://schemas.microsoft.com/office/drawing/2014/main" id="{A9FFAA12-1A0D-C221-6C0A-9F3010560AEB}"/>
              </a:ext>
            </a:extLst>
          </p:cNvPr>
          <p:cNvSpPr>
            <a:spLocks noGrp="1"/>
          </p:cNvSpPr>
          <p:nvPr>
            <p:ph type="body" sz="quarter" idx="12"/>
          </p:nvPr>
        </p:nvSpPr>
        <p:spPr/>
        <p:txBody>
          <a:bodyPr/>
          <a:lstStyle/>
          <a:p>
            <a:pPr marL="0" indent="0">
              <a:buNone/>
            </a:pPr>
            <a:r>
              <a:rPr lang="en-US" sz="3200" b="1"/>
              <a:t>3. SELLING YOUR IDEAS</a:t>
            </a:r>
          </a:p>
        </p:txBody>
      </p:sp>
      <p:sp>
        <p:nvSpPr>
          <p:cNvPr id="4" name="Right Triangle 3">
            <a:extLst>
              <a:ext uri="{FF2B5EF4-FFF2-40B4-BE49-F238E27FC236}">
                <a16:creationId xmlns:a16="http://schemas.microsoft.com/office/drawing/2014/main" id="{7E89E541-C04C-6895-BCFA-7726E3D55BA1}"/>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BE234424-A2FF-C44B-AF92-806CB75E7297}"/>
              </a:ext>
              <a:ext uri="{C183D7F6-B498-43B3-948B-1728B52AA6E4}">
                <adec:decorative xmlns:adec="http://schemas.microsoft.com/office/drawing/2017/decorative" val="1"/>
              </a:ext>
            </a:extLst>
          </p:cNvPr>
          <p:cNvSpPr txBox="1">
            <a:spLocks/>
          </p:cNvSpPr>
          <p:nvPr/>
        </p:nvSpPr>
        <p:spPr>
          <a:xfrm>
            <a:off x="651750" y="3138142"/>
            <a:ext cx="10643779" cy="2907115"/>
          </a:xfrm>
          <a:custGeom>
            <a:avLst/>
            <a:gdLst>
              <a:gd name="csX0" fmla="*/ 0 w 10643779"/>
              <a:gd name="csY0" fmla="*/ 0 h 2907115"/>
              <a:gd name="csX1" fmla="*/ 665236 w 10643779"/>
              <a:gd name="csY1" fmla="*/ 0 h 2907115"/>
              <a:gd name="csX2" fmla="*/ 1011159 w 10643779"/>
              <a:gd name="csY2" fmla="*/ 0 h 2907115"/>
              <a:gd name="csX3" fmla="*/ 1676395 w 10643779"/>
              <a:gd name="csY3" fmla="*/ 0 h 2907115"/>
              <a:gd name="csX4" fmla="*/ 2022318 w 10643779"/>
              <a:gd name="csY4" fmla="*/ 0 h 2907115"/>
              <a:gd name="csX5" fmla="*/ 2368241 w 10643779"/>
              <a:gd name="csY5" fmla="*/ 0 h 2907115"/>
              <a:gd name="csX6" fmla="*/ 2714164 w 10643779"/>
              <a:gd name="csY6" fmla="*/ 0 h 2907115"/>
              <a:gd name="csX7" fmla="*/ 3272962 w 10643779"/>
              <a:gd name="csY7" fmla="*/ 0 h 2907115"/>
              <a:gd name="csX8" fmla="*/ 4044636 w 10643779"/>
              <a:gd name="csY8" fmla="*/ 0 h 2907115"/>
              <a:gd name="csX9" fmla="*/ 4390559 w 10643779"/>
              <a:gd name="csY9" fmla="*/ 0 h 2907115"/>
              <a:gd name="csX10" fmla="*/ 5162233 w 10643779"/>
              <a:gd name="csY10" fmla="*/ 0 h 2907115"/>
              <a:gd name="csX11" fmla="*/ 5933907 w 10643779"/>
              <a:gd name="csY11" fmla="*/ 0 h 2907115"/>
              <a:gd name="csX12" fmla="*/ 6386267 w 10643779"/>
              <a:gd name="csY12" fmla="*/ 0 h 2907115"/>
              <a:gd name="csX13" fmla="*/ 7264379 w 10643779"/>
              <a:gd name="csY13" fmla="*/ 0 h 2907115"/>
              <a:gd name="csX14" fmla="*/ 7716740 w 10643779"/>
              <a:gd name="csY14" fmla="*/ 0 h 2907115"/>
              <a:gd name="csX15" fmla="*/ 8381976 w 10643779"/>
              <a:gd name="csY15" fmla="*/ 0 h 2907115"/>
              <a:gd name="csX16" fmla="*/ 8834337 w 10643779"/>
              <a:gd name="csY16" fmla="*/ 0 h 2907115"/>
              <a:gd name="csX17" fmla="*/ 9712448 w 10643779"/>
              <a:gd name="csY17" fmla="*/ 0 h 2907115"/>
              <a:gd name="csX18" fmla="*/ 10643779 w 10643779"/>
              <a:gd name="csY18" fmla="*/ 0 h 2907115"/>
              <a:gd name="csX19" fmla="*/ 10643779 w 10643779"/>
              <a:gd name="csY19" fmla="*/ 581423 h 2907115"/>
              <a:gd name="csX20" fmla="*/ 10643779 w 10643779"/>
              <a:gd name="csY20" fmla="*/ 1162846 h 2907115"/>
              <a:gd name="csX21" fmla="*/ 10643779 w 10643779"/>
              <a:gd name="csY21" fmla="*/ 1686127 h 2907115"/>
              <a:gd name="csX22" fmla="*/ 10643779 w 10643779"/>
              <a:gd name="csY22" fmla="*/ 2267550 h 2907115"/>
              <a:gd name="csX23" fmla="*/ 10643779 w 10643779"/>
              <a:gd name="csY23" fmla="*/ 2907115 h 2907115"/>
              <a:gd name="csX24" fmla="*/ 9765667 w 10643779"/>
              <a:gd name="csY24" fmla="*/ 2907115 h 2907115"/>
              <a:gd name="csX25" fmla="*/ 8887555 w 10643779"/>
              <a:gd name="csY25" fmla="*/ 2907115 h 2907115"/>
              <a:gd name="csX26" fmla="*/ 8541633 w 10643779"/>
              <a:gd name="csY26" fmla="*/ 2907115 h 2907115"/>
              <a:gd name="csX27" fmla="*/ 8089272 w 10643779"/>
              <a:gd name="csY27" fmla="*/ 2907115 h 2907115"/>
              <a:gd name="csX28" fmla="*/ 7211160 w 10643779"/>
              <a:gd name="csY28" fmla="*/ 2907115 h 2907115"/>
              <a:gd name="csX29" fmla="*/ 6652362 w 10643779"/>
              <a:gd name="csY29" fmla="*/ 2907115 h 2907115"/>
              <a:gd name="csX30" fmla="*/ 5987126 w 10643779"/>
              <a:gd name="csY30" fmla="*/ 2907115 h 2907115"/>
              <a:gd name="csX31" fmla="*/ 5109014 w 10643779"/>
              <a:gd name="csY31" fmla="*/ 2907115 h 2907115"/>
              <a:gd name="csX32" fmla="*/ 4443778 w 10643779"/>
              <a:gd name="csY32" fmla="*/ 2907115 h 2907115"/>
              <a:gd name="csX33" fmla="*/ 4097855 w 10643779"/>
              <a:gd name="csY33" fmla="*/ 2907115 h 2907115"/>
              <a:gd name="csX34" fmla="*/ 3219743 w 10643779"/>
              <a:gd name="csY34" fmla="*/ 2907115 h 2907115"/>
              <a:gd name="csX35" fmla="*/ 2660945 w 10643779"/>
              <a:gd name="csY35" fmla="*/ 2907115 h 2907115"/>
              <a:gd name="csX36" fmla="*/ 1889271 w 10643779"/>
              <a:gd name="csY36" fmla="*/ 2907115 h 2907115"/>
              <a:gd name="csX37" fmla="*/ 1011159 w 10643779"/>
              <a:gd name="csY37" fmla="*/ 2907115 h 2907115"/>
              <a:gd name="csX38" fmla="*/ 0 w 10643779"/>
              <a:gd name="csY38" fmla="*/ 2907115 h 2907115"/>
              <a:gd name="csX39" fmla="*/ 0 w 10643779"/>
              <a:gd name="csY39" fmla="*/ 2383834 h 2907115"/>
              <a:gd name="csX40" fmla="*/ 0 w 10643779"/>
              <a:gd name="csY40" fmla="*/ 1802411 h 2907115"/>
              <a:gd name="csX41" fmla="*/ 0 w 10643779"/>
              <a:gd name="csY41" fmla="*/ 1279131 h 2907115"/>
              <a:gd name="csX42" fmla="*/ 0 w 10643779"/>
              <a:gd name="csY42" fmla="*/ 639565 h 2907115"/>
              <a:gd name="csX43" fmla="*/ 0 w 10643779"/>
              <a:gd name="csY43" fmla="*/ 0 h 29071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Lst>
            <a:rect l="l" t="t" r="r" b="b"/>
            <a:pathLst>
              <a:path w="10643779" h="2907115" fill="none" extrusionOk="0">
                <a:moveTo>
                  <a:pt x="0" y="0"/>
                </a:moveTo>
                <a:cubicBezTo>
                  <a:pt x="309068" y="-24611"/>
                  <a:pt x="499205" y="27396"/>
                  <a:pt x="665236" y="0"/>
                </a:cubicBezTo>
                <a:cubicBezTo>
                  <a:pt x="831267" y="-27396"/>
                  <a:pt x="844755" y="2133"/>
                  <a:pt x="1011159" y="0"/>
                </a:cubicBezTo>
                <a:cubicBezTo>
                  <a:pt x="1177563" y="-2133"/>
                  <a:pt x="1478059" y="-7877"/>
                  <a:pt x="1676395" y="0"/>
                </a:cubicBezTo>
                <a:cubicBezTo>
                  <a:pt x="1874731" y="7877"/>
                  <a:pt x="1876835" y="-8288"/>
                  <a:pt x="2022318" y="0"/>
                </a:cubicBezTo>
                <a:cubicBezTo>
                  <a:pt x="2167801" y="8288"/>
                  <a:pt x="2292666" y="-3905"/>
                  <a:pt x="2368241" y="0"/>
                </a:cubicBezTo>
                <a:cubicBezTo>
                  <a:pt x="2443816" y="3905"/>
                  <a:pt x="2631635" y="-7529"/>
                  <a:pt x="2714164" y="0"/>
                </a:cubicBezTo>
                <a:cubicBezTo>
                  <a:pt x="2796693" y="7529"/>
                  <a:pt x="3133386" y="-9466"/>
                  <a:pt x="3272962" y="0"/>
                </a:cubicBezTo>
                <a:cubicBezTo>
                  <a:pt x="3412538" y="9466"/>
                  <a:pt x="3694098" y="-12444"/>
                  <a:pt x="4044636" y="0"/>
                </a:cubicBezTo>
                <a:cubicBezTo>
                  <a:pt x="4395174" y="12444"/>
                  <a:pt x="4223037" y="-1386"/>
                  <a:pt x="4390559" y="0"/>
                </a:cubicBezTo>
                <a:cubicBezTo>
                  <a:pt x="4558081" y="1386"/>
                  <a:pt x="4975942" y="34890"/>
                  <a:pt x="5162233" y="0"/>
                </a:cubicBezTo>
                <a:cubicBezTo>
                  <a:pt x="5348524" y="-34890"/>
                  <a:pt x="5684525" y="-34272"/>
                  <a:pt x="5933907" y="0"/>
                </a:cubicBezTo>
                <a:cubicBezTo>
                  <a:pt x="6183289" y="34272"/>
                  <a:pt x="6193390" y="-18137"/>
                  <a:pt x="6386267" y="0"/>
                </a:cubicBezTo>
                <a:cubicBezTo>
                  <a:pt x="6579144" y="18137"/>
                  <a:pt x="6956192" y="23122"/>
                  <a:pt x="7264379" y="0"/>
                </a:cubicBezTo>
                <a:cubicBezTo>
                  <a:pt x="7572566" y="-23122"/>
                  <a:pt x="7588268" y="8147"/>
                  <a:pt x="7716740" y="0"/>
                </a:cubicBezTo>
                <a:cubicBezTo>
                  <a:pt x="7845212" y="-8147"/>
                  <a:pt x="8105321" y="-31393"/>
                  <a:pt x="8381976" y="0"/>
                </a:cubicBezTo>
                <a:cubicBezTo>
                  <a:pt x="8658631" y="31393"/>
                  <a:pt x="8649578" y="12426"/>
                  <a:pt x="8834337" y="0"/>
                </a:cubicBezTo>
                <a:cubicBezTo>
                  <a:pt x="9019096" y="-12426"/>
                  <a:pt x="9362931" y="38951"/>
                  <a:pt x="9712448" y="0"/>
                </a:cubicBezTo>
                <a:cubicBezTo>
                  <a:pt x="10061965" y="-38951"/>
                  <a:pt x="10367120" y="-43788"/>
                  <a:pt x="10643779" y="0"/>
                </a:cubicBezTo>
                <a:cubicBezTo>
                  <a:pt x="10620249" y="169385"/>
                  <a:pt x="10646218" y="331302"/>
                  <a:pt x="10643779" y="581423"/>
                </a:cubicBezTo>
                <a:cubicBezTo>
                  <a:pt x="10641340" y="831544"/>
                  <a:pt x="10672565" y="963479"/>
                  <a:pt x="10643779" y="1162846"/>
                </a:cubicBezTo>
                <a:cubicBezTo>
                  <a:pt x="10614993" y="1362213"/>
                  <a:pt x="10639046" y="1511773"/>
                  <a:pt x="10643779" y="1686127"/>
                </a:cubicBezTo>
                <a:cubicBezTo>
                  <a:pt x="10648512" y="1860481"/>
                  <a:pt x="10659692" y="1995657"/>
                  <a:pt x="10643779" y="2267550"/>
                </a:cubicBezTo>
                <a:cubicBezTo>
                  <a:pt x="10627866" y="2539443"/>
                  <a:pt x="10613876" y="2691394"/>
                  <a:pt x="10643779" y="2907115"/>
                </a:cubicBezTo>
                <a:cubicBezTo>
                  <a:pt x="10215509" y="2912764"/>
                  <a:pt x="10051196" y="2880745"/>
                  <a:pt x="9765667" y="2907115"/>
                </a:cubicBezTo>
                <a:cubicBezTo>
                  <a:pt x="9480138" y="2933485"/>
                  <a:pt x="9283465" y="2921924"/>
                  <a:pt x="8887555" y="2907115"/>
                </a:cubicBezTo>
                <a:cubicBezTo>
                  <a:pt x="8491645" y="2892306"/>
                  <a:pt x="8671700" y="2892882"/>
                  <a:pt x="8541633" y="2907115"/>
                </a:cubicBezTo>
                <a:cubicBezTo>
                  <a:pt x="8411566" y="2921348"/>
                  <a:pt x="8219258" y="2886008"/>
                  <a:pt x="8089272" y="2907115"/>
                </a:cubicBezTo>
                <a:cubicBezTo>
                  <a:pt x="7959286" y="2928222"/>
                  <a:pt x="7466377" y="2886710"/>
                  <a:pt x="7211160" y="2907115"/>
                </a:cubicBezTo>
                <a:cubicBezTo>
                  <a:pt x="6955943" y="2927520"/>
                  <a:pt x="6861748" y="2922169"/>
                  <a:pt x="6652362" y="2907115"/>
                </a:cubicBezTo>
                <a:cubicBezTo>
                  <a:pt x="6442976" y="2892061"/>
                  <a:pt x="6239778" y="2918440"/>
                  <a:pt x="5987126" y="2907115"/>
                </a:cubicBezTo>
                <a:cubicBezTo>
                  <a:pt x="5734474" y="2895790"/>
                  <a:pt x="5443569" y="2875192"/>
                  <a:pt x="5109014" y="2907115"/>
                </a:cubicBezTo>
                <a:cubicBezTo>
                  <a:pt x="4774459" y="2939038"/>
                  <a:pt x="4727556" y="2901429"/>
                  <a:pt x="4443778" y="2907115"/>
                </a:cubicBezTo>
                <a:cubicBezTo>
                  <a:pt x="4160000" y="2912801"/>
                  <a:pt x="4177572" y="2893662"/>
                  <a:pt x="4097855" y="2907115"/>
                </a:cubicBezTo>
                <a:cubicBezTo>
                  <a:pt x="4018138" y="2920568"/>
                  <a:pt x="3458507" y="2887523"/>
                  <a:pt x="3219743" y="2907115"/>
                </a:cubicBezTo>
                <a:cubicBezTo>
                  <a:pt x="2980979" y="2926707"/>
                  <a:pt x="2881486" y="2923859"/>
                  <a:pt x="2660945" y="2907115"/>
                </a:cubicBezTo>
                <a:cubicBezTo>
                  <a:pt x="2440404" y="2890371"/>
                  <a:pt x="2070946" y="2884346"/>
                  <a:pt x="1889271" y="2907115"/>
                </a:cubicBezTo>
                <a:cubicBezTo>
                  <a:pt x="1707596" y="2929884"/>
                  <a:pt x="1369285" y="2915644"/>
                  <a:pt x="1011159" y="2907115"/>
                </a:cubicBezTo>
                <a:cubicBezTo>
                  <a:pt x="653033" y="2898586"/>
                  <a:pt x="308951" y="2861397"/>
                  <a:pt x="0" y="2907115"/>
                </a:cubicBezTo>
                <a:cubicBezTo>
                  <a:pt x="260" y="2708535"/>
                  <a:pt x="964" y="2606546"/>
                  <a:pt x="0" y="2383834"/>
                </a:cubicBezTo>
                <a:cubicBezTo>
                  <a:pt x="-964" y="2161122"/>
                  <a:pt x="13163" y="1973929"/>
                  <a:pt x="0" y="1802411"/>
                </a:cubicBezTo>
                <a:cubicBezTo>
                  <a:pt x="-13163" y="1630893"/>
                  <a:pt x="-6487" y="1514086"/>
                  <a:pt x="0" y="1279131"/>
                </a:cubicBezTo>
                <a:cubicBezTo>
                  <a:pt x="6487" y="1044176"/>
                  <a:pt x="28564" y="894662"/>
                  <a:pt x="0" y="639565"/>
                </a:cubicBezTo>
                <a:cubicBezTo>
                  <a:pt x="-28564" y="384468"/>
                  <a:pt x="20150" y="247629"/>
                  <a:pt x="0" y="0"/>
                </a:cubicBezTo>
                <a:close/>
              </a:path>
              <a:path w="10643779" h="2907115" stroke="0" extrusionOk="0">
                <a:moveTo>
                  <a:pt x="0" y="0"/>
                </a:moveTo>
                <a:cubicBezTo>
                  <a:pt x="374589" y="-8063"/>
                  <a:pt x="423768" y="3848"/>
                  <a:pt x="771674" y="0"/>
                </a:cubicBezTo>
                <a:cubicBezTo>
                  <a:pt x="1119580" y="-3848"/>
                  <a:pt x="1380639" y="6498"/>
                  <a:pt x="1543348" y="0"/>
                </a:cubicBezTo>
                <a:cubicBezTo>
                  <a:pt x="1706057" y="-6498"/>
                  <a:pt x="1980908" y="6456"/>
                  <a:pt x="2102146" y="0"/>
                </a:cubicBezTo>
                <a:cubicBezTo>
                  <a:pt x="2223384" y="-6456"/>
                  <a:pt x="2317528" y="4776"/>
                  <a:pt x="2448069" y="0"/>
                </a:cubicBezTo>
                <a:cubicBezTo>
                  <a:pt x="2578610" y="-4776"/>
                  <a:pt x="2818923" y="17802"/>
                  <a:pt x="3006868" y="0"/>
                </a:cubicBezTo>
                <a:cubicBezTo>
                  <a:pt x="3194813" y="-17802"/>
                  <a:pt x="3291054" y="-5781"/>
                  <a:pt x="3459228" y="0"/>
                </a:cubicBezTo>
                <a:cubicBezTo>
                  <a:pt x="3627402" y="5781"/>
                  <a:pt x="3837585" y="-2451"/>
                  <a:pt x="4018027" y="0"/>
                </a:cubicBezTo>
                <a:cubicBezTo>
                  <a:pt x="4198469" y="2451"/>
                  <a:pt x="4595990" y="28727"/>
                  <a:pt x="4896138" y="0"/>
                </a:cubicBezTo>
                <a:cubicBezTo>
                  <a:pt x="5196286" y="-28727"/>
                  <a:pt x="5180695" y="-938"/>
                  <a:pt x="5348499" y="0"/>
                </a:cubicBezTo>
                <a:cubicBezTo>
                  <a:pt x="5516303" y="938"/>
                  <a:pt x="5607800" y="15286"/>
                  <a:pt x="5694422" y="0"/>
                </a:cubicBezTo>
                <a:cubicBezTo>
                  <a:pt x="5781044" y="-15286"/>
                  <a:pt x="5881312" y="769"/>
                  <a:pt x="6040345" y="0"/>
                </a:cubicBezTo>
                <a:cubicBezTo>
                  <a:pt x="6199378" y="-769"/>
                  <a:pt x="6392496" y="6192"/>
                  <a:pt x="6492705" y="0"/>
                </a:cubicBezTo>
                <a:cubicBezTo>
                  <a:pt x="6592914" y="-6192"/>
                  <a:pt x="6900532" y="7832"/>
                  <a:pt x="7264379" y="0"/>
                </a:cubicBezTo>
                <a:cubicBezTo>
                  <a:pt x="7628226" y="-7832"/>
                  <a:pt x="7503931" y="-8350"/>
                  <a:pt x="7716740" y="0"/>
                </a:cubicBezTo>
                <a:cubicBezTo>
                  <a:pt x="7929549" y="8350"/>
                  <a:pt x="7957907" y="5475"/>
                  <a:pt x="8169100" y="0"/>
                </a:cubicBezTo>
                <a:cubicBezTo>
                  <a:pt x="8380293" y="-5475"/>
                  <a:pt x="8393293" y="-9518"/>
                  <a:pt x="8515023" y="0"/>
                </a:cubicBezTo>
                <a:cubicBezTo>
                  <a:pt x="8636753" y="9518"/>
                  <a:pt x="9030522" y="-30199"/>
                  <a:pt x="9286697" y="0"/>
                </a:cubicBezTo>
                <a:cubicBezTo>
                  <a:pt x="9542872" y="30199"/>
                  <a:pt x="9780863" y="-28370"/>
                  <a:pt x="9951933" y="0"/>
                </a:cubicBezTo>
                <a:cubicBezTo>
                  <a:pt x="10123003" y="28370"/>
                  <a:pt x="10467376" y="10031"/>
                  <a:pt x="10643779" y="0"/>
                </a:cubicBezTo>
                <a:cubicBezTo>
                  <a:pt x="10643790" y="135674"/>
                  <a:pt x="10647720" y="325524"/>
                  <a:pt x="10643779" y="523281"/>
                </a:cubicBezTo>
                <a:cubicBezTo>
                  <a:pt x="10639838" y="721038"/>
                  <a:pt x="10635443" y="941493"/>
                  <a:pt x="10643779" y="1075633"/>
                </a:cubicBezTo>
                <a:cubicBezTo>
                  <a:pt x="10652115" y="1209773"/>
                  <a:pt x="10649379" y="1370753"/>
                  <a:pt x="10643779" y="1627984"/>
                </a:cubicBezTo>
                <a:cubicBezTo>
                  <a:pt x="10638179" y="1885215"/>
                  <a:pt x="10656271" y="1960010"/>
                  <a:pt x="10643779" y="2180336"/>
                </a:cubicBezTo>
                <a:cubicBezTo>
                  <a:pt x="10631287" y="2400662"/>
                  <a:pt x="10615896" y="2676518"/>
                  <a:pt x="10643779" y="2907115"/>
                </a:cubicBezTo>
                <a:cubicBezTo>
                  <a:pt x="10479098" y="2932739"/>
                  <a:pt x="10326971" y="2883302"/>
                  <a:pt x="10084981" y="2907115"/>
                </a:cubicBezTo>
                <a:cubicBezTo>
                  <a:pt x="9842991" y="2930928"/>
                  <a:pt x="9841739" y="2911187"/>
                  <a:pt x="9632620" y="2907115"/>
                </a:cubicBezTo>
                <a:cubicBezTo>
                  <a:pt x="9423501" y="2903043"/>
                  <a:pt x="9136741" y="2939690"/>
                  <a:pt x="8754508" y="2907115"/>
                </a:cubicBezTo>
                <a:cubicBezTo>
                  <a:pt x="8372275" y="2874540"/>
                  <a:pt x="8319117" y="2907078"/>
                  <a:pt x="7982834" y="2907115"/>
                </a:cubicBezTo>
                <a:cubicBezTo>
                  <a:pt x="7646551" y="2907152"/>
                  <a:pt x="7462102" y="2907453"/>
                  <a:pt x="7211160" y="2907115"/>
                </a:cubicBezTo>
                <a:cubicBezTo>
                  <a:pt x="6960218" y="2906777"/>
                  <a:pt x="6625921" y="2863600"/>
                  <a:pt x="6333049" y="2907115"/>
                </a:cubicBezTo>
                <a:cubicBezTo>
                  <a:pt x="6040177" y="2950630"/>
                  <a:pt x="6007068" y="2930903"/>
                  <a:pt x="5774250" y="2907115"/>
                </a:cubicBezTo>
                <a:cubicBezTo>
                  <a:pt x="5541432" y="2883327"/>
                  <a:pt x="5117038" y="2943805"/>
                  <a:pt x="4896138" y="2907115"/>
                </a:cubicBezTo>
                <a:cubicBezTo>
                  <a:pt x="4675238" y="2870425"/>
                  <a:pt x="4538374" y="2908851"/>
                  <a:pt x="4337340" y="2907115"/>
                </a:cubicBezTo>
                <a:cubicBezTo>
                  <a:pt x="4136306" y="2905379"/>
                  <a:pt x="3996038" y="2919239"/>
                  <a:pt x="3672104" y="2907115"/>
                </a:cubicBezTo>
                <a:cubicBezTo>
                  <a:pt x="3348170" y="2894991"/>
                  <a:pt x="3317069" y="2904063"/>
                  <a:pt x="3219743" y="2907115"/>
                </a:cubicBezTo>
                <a:cubicBezTo>
                  <a:pt x="3122417" y="2910167"/>
                  <a:pt x="2895971" y="2900343"/>
                  <a:pt x="2660945" y="2907115"/>
                </a:cubicBezTo>
                <a:cubicBezTo>
                  <a:pt x="2425919" y="2913887"/>
                  <a:pt x="2221106" y="2934706"/>
                  <a:pt x="1995709" y="2907115"/>
                </a:cubicBezTo>
                <a:cubicBezTo>
                  <a:pt x="1770312" y="2879524"/>
                  <a:pt x="1586062" y="2922970"/>
                  <a:pt x="1330472" y="2907115"/>
                </a:cubicBezTo>
                <a:cubicBezTo>
                  <a:pt x="1074882" y="2891260"/>
                  <a:pt x="350254" y="2962340"/>
                  <a:pt x="0" y="2907115"/>
                </a:cubicBezTo>
                <a:cubicBezTo>
                  <a:pt x="-4370" y="2791499"/>
                  <a:pt x="16951" y="2633211"/>
                  <a:pt x="0" y="2412905"/>
                </a:cubicBezTo>
                <a:cubicBezTo>
                  <a:pt x="-16951" y="2192599"/>
                  <a:pt x="-22650" y="2102005"/>
                  <a:pt x="0" y="1889625"/>
                </a:cubicBezTo>
                <a:cubicBezTo>
                  <a:pt x="22650" y="1677245"/>
                  <a:pt x="-24949" y="1440187"/>
                  <a:pt x="0" y="1250059"/>
                </a:cubicBezTo>
                <a:cubicBezTo>
                  <a:pt x="24949" y="1059931"/>
                  <a:pt x="6435" y="793907"/>
                  <a:pt x="0" y="668636"/>
                </a:cubicBezTo>
                <a:cubicBezTo>
                  <a:pt x="-6435" y="543365"/>
                  <a:pt x="-4951" y="296007"/>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p>
          <a:p>
            <a:pPr marL="0" indent="0">
              <a:buFont typeface="Arial" panose="020B0604020202020204" pitchFamily="34" charset="0"/>
              <a:buNone/>
            </a:pPr>
            <a:endParaRPr lang="en-US" sz="2000" i="1"/>
          </a:p>
        </p:txBody>
      </p:sp>
      <p:pic>
        <p:nvPicPr>
          <p:cNvPr id="5" name="Picture 4" descr="Sales + Marketing = Alignment for optimal results ">
            <a:extLst>
              <a:ext uri="{FF2B5EF4-FFF2-40B4-BE49-F238E27FC236}">
                <a16:creationId xmlns:a16="http://schemas.microsoft.com/office/drawing/2014/main" id="{68018354-EEDB-286D-979E-F0B98C9ABB38}"/>
              </a:ext>
            </a:extLst>
          </p:cNvPr>
          <p:cNvPicPr>
            <a:picLocks noChangeAspect="1"/>
          </p:cNvPicPr>
          <p:nvPr/>
        </p:nvPicPr>
        <p:blipFill>
          <a:blip r:embed="rId3"/>
          <a:stretch>
            <a:fillRect/>
          </a:stretch>
        </p:blipFill>
        <p:spPr>
          <a:xfrm>
            <a:off x="1666891" y="3287419"/>
            <a:ext cx="4306748" cy="2608559"/>
          </a:xfrm>
          <a:prstGeom prst="rect">
            <a:avLst/>
          </a:prstGeom>
        </p:spPr>
      </p:pic>
      <p:pic>
        <p:nvPicPr>
          <p:cNvPr id="11" name="Picture 10" descr="Glazed donuts packaged in a box.">
            <a:extLst>
              <a:ext uri="{FF2B5EF4-FFF2-40B4-BE49-F238E27FC236}">
                <a16:creationId xmlns:a16="http://schemas.microsoft.com/office/drawing/2014/main" id="{682E5450-E7B8-6F9D-1106-3C10605345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0073" y="3358038"/>
            <a:ext cx="3057951" cy="2467319"/>
          </a:xfrm>
          <a:prstGeom prst="rect">
            <a:avLst/>
          </a:prstGeom>
        </p:spPr>
      </p:pic>
    </p:spTree>
    <p:extLst>
      <p:ext uri="{BB962C8B-B14F-4D97-AF65-F5344CB8AC3E}">
        <p14:creationId xmlns:p14="http://schemas.microsoft.com/office/powerpoint/2010/main" val="3452252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E8D72-08C7-9A95-FD96-4387EDEF2208}"/>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DCCE7BC-9496-3D6D-F94D-4AA7D0802D84}"/>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9DF35561-5874-A256-31D0-6E1C2363F42B}"/>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5E1F5986-BDA6-9A38-184A-A4259003E203}"/>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ED671F9-84AE-28F6-A423-369B37C7386A}"/>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SMART GOALS</a:t>
            </a:r>
          </a:p>
        </p:txBody>
      </p:sp>
      <p:sp>
        <p:nvSpPr>
          <p:cNvPr id="14" name="Right Triangle 13">
            <a:extLst>
              <a:ext uri="{FF2B5EF4-FFF2-40B4-BE49-F238E27FC236}">
                <a16:creationId xmlns:a16="http://schemas.microsoft.com/office/drawing/2014/main" id="{0958AA10-8D61-01E5-5F62-35BA3C749983}"/>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258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8AF6B-0F8F-1127-C6F8-6317B08F24AB}"/>
              </a:ext>
            </a:extLst>
          </p:cNvPr>
          <p:cNvSpPr>
            <a:spLocks noGrp="1"/>
          </p:cNvSpPr>
          <p:nvPr>
            <p:ph type="title"/>
          </p:nvPr>
        </p:nvSpPr>
        <p:spPr/>
        <p:txBody>
          <a:bodyPr/>
          <a:lstStyle/>
          <a:p>
            <a:r>
              <a:rPr lang="en-US"/>
              <a:t>SMART Goals</a:t>
            </a:r>
          </a:p>
        </p:txBody>
      </p:sp>
      <p:sp>
        <p:nvSpPr>
          <p:cNvPr id="3" name="Text Placeholder 2">
            <a:extLst>
              <a:ext uri="{FF2B5EF4-FFF2-40B4-BE49-F238E27FC236}">
                <a16:creationId xmlns:a16="http://schemas.microsoft.com/office/drawing/2014/main" id="{BAC01FAD-F2CF-4231-89BD-A5CD5ECAC384}"/>
              </a:ext>
            </a:extLst>
          </p:cNvPr>
          <p:cNvSpPr>
            <a:spLocks noGrp="1"/>
          </p:cNvSpPr>
          <p:nvPr>
            <p:ph type="body" sz="quarter" idx="12"/>
          </p:nvPr>
        </p:nvSpPr>
        <p:spPr>
          <a:xfrm>
            <a:off x="651750" y="2116714"/>
            <a:ext cx="11070858" cy="605665"/>
          </a:xfrm>
        </p:spPr>
        <p:txBody>
          <a:bodyPr/>
          <a:lstStyle/>
          <a:p>
            <a:pPr marL="0" indent="0">
              <a:buNone/>
            </a:pPr>
            <a:r>
              <a:rPr lang="en-US"/>
              <a:t>Write a SMART goal related to what you want to get out of Company Program. </a:t>
            </a:r>
          </a:p>
        </p:txBody>
      </p:sp>
      <p:sp>
        <p:nvSpPr>
          <p:cNvPr id="4" name="Right Triangle 3">
            <a:extLst>
              <a:ext uri="{FF2B5EF4-FFF2-40B4-BE49-F238E27FC236}">
                <a16:creationId xmlns:a16="http://schemas.microsoft.com/office/drawing/2014/main" id="{FBAD8257-656B-8840-811F-EB11D28C5737}"/>
              </a:ext>
              <a:ext uri="{C183D7F6-B498-43B3-948B-1728B52AA6E4}">
                <adec:decorative xmlns:adec="http://schemas.microsoft.com/office/drawing/2017/decorative" val="1"/>
              </a:ext>
            </a:extLst>
          </p:cNvPr>
          <p:cNvSpPr/>
          <p:nvPr/>
        </p:nvSpPr>
        <p:spPr>
          <a:xfrm flipH="1">
            <a:off x="9137904" y="5303520"/>
            <a:ext cx="3054096" cy="15544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955769D7-815F-1AFF-F488-BA135599DDFD}"/>
              </a:ext>
            </a:extLst>
          </p:cNvPr>
          <p:cNvGraphicFramePr>
            <a:graphicFrameLocks noGrp="1"/>
          </p:cNvGraphicFramePr>
          <p:nvPr>
            <p:extLst>
              <p:ext uri="{D42A27DB-BD31-4B8C-83A1-F6EECF244321}">
                <p14:modId xmlns:p14="http://schemas.microsoft.com/office/powerpoint/2010/main" val="3572998436"/>
              </p:ext>
            </p:extLst>
          </p:nvPr>
        </p:nvGraphicFramePr>
        <p:xfrm>
          <a:off x="313765" y="2899749"/>
          <a:ext cx="11564470" cy="3267968"/>
        </p:xfrm>
        <a:graphic>
          <a:graphicData uri="http://schemas.openxmlformats.org/drawingml/2006/table">
            <a:tbl>
              <a:tblPr firstRow="1" bandRow="1">
                <a:tableStyleId>{5C22544A-7EE6-4342-B048-85BDC9FD1C3A}</a:tableStyleId>
              </a:tblPr>
              <a:tblGrid>
                <a:gridCol w="2312894">
                  <a:extLst>
                    <a:ext uri="{9D8B030D-6E8A-4147-A177-3AD203B41FA5}">
                      <a16:colId xmlns:a16="http://schemas.microsoft.com/office/drawing/2014/main" val="1029437299"/>
                    </a:ext>
                  </a:extLst>
                </a:gridCol>
                <a:gridCol w="2312894">
                  <a:extLst>
                    <a:ext uri="{9D8B030D-6E8A-4147-A177-3AD203B41FA5}">
                      <a16:colId xmlns:a16="http://schemas.microsoft.com/office/drawing/2014/main" val="1152788612"/>
                    </a:ext>
                  </a:extLst>
                </a:gridCol>
                <a:gridCol w="2312894">
                  <a:extLst>
                    <a:ext uri="{9D8B030D-6E8A-4147-A177-3AD203B41FA5}">
                      <a16:colId xmlns:a16="http://schemas.microsoft.com/office/drawing/2014/main" val="3287044554"/>
                    </a:ext>
                  </a:extLst>
                </a:gridCol>
                <a:gridCol w="2312894">
                  <a:extLst>
                    <a:ext uri="{9D8B030D-6E8A-4147-A177-3AD203B41FA5}">
                      <a16:colId xmlns:a16="http://schemas.microsoft.com/office/drawing/2014/main" val="1641016644"/>
                    </a:ext>
                  </a:extLst>
                </a:gridCol>
                <a:gridCol w="2312894">
                  <a:extLst>
                    <a:ext uri="{9D8B030D-6E8A-4147-A177-3AD203B41FA5}">
                      <a16:colId xmlns:a16="http://schemas.microsoft.com/office/drawing/2014/main" val="2452707579"/>
                    </a:ext>
                  </a:extLst>
                </a:gridCol>
              </a:tblGrid>
              <a:tr h="560627">
                <a:tc>
                  <a:txBody>
                    <a:bodyPr/>
                    <a:lstStyle/>
                    <a:p>
                      <a:pPr algn="ctr"/>
                      <a:r>
                        <a:rPr lang="en-US" sz="3200">
                          <a:solidFill>
                            <a:srgbClr val="E3E24F"/>
                          </a:solidFill>
                          <a:latin typeface="Arial Black" panose="020B0A04020102020204" pitchFamily="34" charset="0"/>
                          <a:ea typeface="210 Supersize Black" panose="02020603020101020101" pitchFamily="18" charset="-127"/>
                        </a:rPr>
                        <a:t>S </a:t>
                      </a:r>
                    </a:p>
                  </a:txBody>
                  <a:tcPr anchor="ctr">
                    <a:solidFill>
                      <a:srgbClr val="22404D"/>
                    </a:solidFill>
                  </a:tcPr>
                </a:tc>
                <a:tc>
                  <a:txBody>
                    <a:bodyPr/>
                    <a:lstStyle/>
                    <a:p>
                      <a:pPr algn="ctr"/>
                      <a:r>
                        <a:rPr lang="en-US" sz="3200">
                          <a:solidFill>
                            <a:srgbClr val="E3E24F"/>
                          </a:solidFill>
                          <a:latin typeface="Arial Black" panose="020B0A04020102020204" pitchFamily="34" charset="0"/>
                          <a:ea typeface="210 Supersize Black" panose="02020603020101020101" pitchFamily="18" charset="-127"/>
                        </a:rPr>
                        <a:t>M</a:t>
                      </a:r>
                    </a:p>
                  </a:txBody>
                  <a:tcPr anchor="ctr">
                    <a:solidFill>
                      <a:srgbClr val="22404D"/>
                    </a:solidFill>
                  </a:tcPr>
                </a:tc>
                <a:tc>
                  <a:txBody>
                    <a:bodyPr/>
                    <a:lstStyle/>
                    <a:p>
                      <a:pPr algn="ctr"/>
                      <a:r>
                        <a:rPr lang="en-US" sz="3200">
                          <a:solidFill>
                            <a:srgbClr val="E3E24F"/>
                          </a:solidFill>
                          <a:latin typeface="Arial Black" panose="020B0A04020102020204" pitchFamily="34" charset="0"/>
                          <a:ea typeface="210 Supersize Black" panose="02020603020101020101" pitchFamily="18" charset="-127"/>
                        </a:rPr>
                        <a:t>A</a:t>
                      </a:r>
                    </a:p>
                  </a:txBody>
                  <a:tcPr anchor="ctr">
                    <a:solidFill>
                      <a:srgbClr val="22404D"/>
                    </a:solidFill>
                  </a:tcPr>
                </a:tc>
                <a:tc>
                  <a:txBody>
                    <a:bodyPr/>
                    <a:lstStyle/>
                    <a:p>
                      <a:pPr algn="ctr"/>
                      <a:r>
                        <a:rPr lang="en-US" sz="3200">
                          <a:solidFill>
                            <a:srgbClr val="E3E24F"/>
                          </a:solidFill>
                          <a:latin typeface="Arial Black" panose="020B0A04020102020204" pitchFamily="34" charset="0"/>
                          <a:ea typeface="210 Supersize Black" panose="02020603020101020101" pitchFamily="18" charset="-127"/>
                        </a:rPr>
                        <a:t>R</a:t>
                      </a:r>
                    </a:p>
                  </a:txBody>
                  <a:tcPr anchor="ctr">
                    <a:solidFill>
                      <a:srgbClr val="22404D"/>
                    </a:solidFill>
                  </a:tcPr>
                </a:tc>
                <a:tc>
                  <a:txBody>
                    <a:bodyPr/>
                    <a:lstStyle/>
                    <a:p>
                      <a:pPr algn="ctr"/>
                      <a:r>
                        <a:rPr lang="en-US" sz="3200">
                          <a:solidFill>
                            <a:srgbClr val="E3E24F"/>
                          </a:solidFill>
                          <a:latin typeface="Arial Black" panose="020B0A04020102020204" pitchFamily="34" charset="0"/>
                          <a:ea typeface="210 Supersize Black" panose="02020603020101020101" pitchFamily="18" charset="-127"/>
                        </a:rPr>
                        <a:t>T</a:t>
                      </a:r>
                    </a:p>
                  </a:txBody>
                  <a:tcPr anchor="ctr">
                    <a:solidFill>
                      <a:srgbClr val="22404D"/>
                    </a:solidFill>
                  </a:tcPr>
                </a:tc>
                <a:extLst>
                  <a:ext uri="{0D108BD9-81ED-4DB2-BD59-A6C34878D82A}">
                    <a16:rowId xmlns:a16="http://schemas.microsoft.com/office/drawing/2014/main" val="188433948"/>
                  </a:ext>
                </a:extLst>
              </a:tr>
              <a:tr h="402848">
                <a:tc>
                  <a:txBody>
                    <a:bodyPr/>
                    <a:lstStyle/>
                    <a:p>
                      <a:pPr algn="ctr"/>
                      <a:r>
                        <a:rPr lang="en-US" b="1">
                          <a:solidFill>
                            <a:srgbClr val="22404D"/>
                          </a:solidFill>
                          <a:latin typeface="Bierstadt" panose="020B0004020202020204" pitchFamily="34" charset="0"/>
                        </a:rPr>
                        <a:t>Specific</a:t>
                      </a:r>
                    </a:p>
                  </a:txBody>
                  <a:tcPr anchor="ctr">
                    <a:solidFill>
                      <a:srgbClr val="99D9DF"/>
                    </a:solidFill>
                  </a:tcPr>
                </a:tc>
                <a:tc>
                  <a:txBody>
                    <a:bodyPr/>
                    <a:lstStyle/>
                    <a:p>
                      <a:pPr algn="ctr"/>
                      <a:r>
                        <a:rPr lang="en-US" b="1">
                          <a:solidFill>
                            <a:srgbClr val="22404D"/>
                          </a:solidFill>
                          <a:latin typeface="Bierstadt" panose="020B0004020202020204" pitchFamily="34" charset="0"/>
                        </a:rPr>
                        <a:t>Measurable</a:t>
                      </a:r>
                    </a:p>
                  </a:txBody>
                  <a:tcPr anchor="ctr">
                    <a:solidFill>
                      <a:srgbClr val="99D9DF"/>
                    </a:solidFill>
                  </a:tcPr>
                </a:tc>
                <a:tc>
                  <a:txBody>
                    <a:bodyPr/>
                    <a:lstStyle/>
                    <a:p>
                      <a:pPr algn="ctr"/>
                      <a:r>
                        <a:rPr lang="en-US" b="1">
                          <a:solidFill>
                            <a:srgbClr val="22404D"/>
                          </a:solidFill>
                          <a:latin typeface="Bierstadt" panose="020B0004020202020204" pitchFamily="34" charset="0"/>
                        </a:rPr>
                        <a:t>Attainable</a:t>
                      </a:r>
                    </a:p>
                  </a:txBody>
                  <a:tcPr anchor="ctr">
                    <a:solidFill>
                      <a:srgbClr val="99D9DF"/>
                    </a:solidFill>
                  </a:tcPr>
                </a:tc>
                <a:tc>
                  <a:txBody>
                    <a:bodyPr/>
                    <a:lstStyle/>
                    <a:p>
                      <a:pPr algn="ctr"/>
                      <a:r>
                        <a:rPr lang="en-US" b="1">
                          <a:solidFill>
                            <a:srgbClr val="22404D"/>
                          </a:solidFill>
                          <a:latin typeface="Bierstadt" panose="020B0004020202020204" pitchFamily="34" charset="0"/>
                        </a:rPr>
                        <a:t>Relevant</a:t>
                      </a:r>
                    </a:p>
                  </a:txBody>
                  <a:tcPr anchor="ctr">
                    <a:solidFill>
                      <a:srgbClr val="99D9DF"/>
                    </a:solidFill>
                  </a:tcPr>
                </a:tc>
                <a:tc>
                  <a:txBody>
                    <a:bodyPr/>
                    <a:lstStyle/>
                    <a:p>
                      <a:pPr algn="ctr"/>
                      <a:r>
                        <a:rPr lang="en-US" b="1">
                          <a:solidFill>
                            <a:srgbClr val="22404D"/>
                          </a:solidFill>
                          <a:latin typeface="Bierstadt" panose="020B0004020202020204" pitchFamily="34" charset="0"/>
                        </a:rPr>
                        <a:t>Timely</a:t>
                      </a:r>
                    </a:p>
                  </a:txBody>
                  <a:tcPr anchor="ctr">
                    <a:solidFill>
                      <a:srgbClr val="99D9DF"/>
                    </a:solidFill>
                  </a:tcPr>
                </a:tc>
                <a:extLst>
                  <a:ext uri="{0D108BD9-81ED-4DB2-BD59-A6C34878D82A}">
                    <a16:rowId xmlns:a16="http://schemas.microsoft.com/office/drawing/2014/main" val="3051498089"/>
                  </a:ext>
                </a:extLst>
              </a:tr>
              <a:tr h="954852">
                <a:tc>
                  <a:txBody>
                    <a:bodyPr/>
                    <a:lstStyle/>
                    <a:p>
                      <a:r>
                        <a:rPr lang="en-US">
                          <a:solidFill>
                            <a:srgbClr val="22404D"/>
                          </a:solidFill>
                          <a:latin typeface="Bierstadt" panose="020B0004020202020204" pitchFamily="34" charset="0"/>
                        </a:rPr>
                        <a:t>What exactly are you going to achieve? </a:t>
                      </a:r>
                    </a:p>
                    <a:p>
                      <a:endParaRPr lang="en-US">
                        <a:solidFill>
                          <a:srgbClr val="22404D"/>
                        </a:solidFill>
                        <a:latin typeface="Bierstadt" panose="020B0004020202020204" pitchFamily="34" charset="0"/>
                      </a:endParaRPr>
                    </a:p>
                    <a:p>
                      <a:r>
                        <a:rPr lang="en-US">
                          <a:solidFill>
                            <a:srgbClr val="22404D"/>
                          </a:solidFill>
                          <a:latin typeface="Bierstadt" panose="020B0004020202020204" pitchFamily="34" charset="0"/>
                        </a:rPr>
                        <a:t>How detailed can you get?</a:t>
                      </a:r>
                    </a:p>
                  </a:txBody>
                  <a:tcPr>
                    <a:solidFill>
                      <a:srgbClr val="DCF2F4"/>
                    </a:solidFill>
                  </a:tcPr>
                </a:tc>
                <a:tc>
                  <a:txBody>
                    <a:bodyPr/>
                    <a:lstStyle/>
                    <a:p>
                      <a:r>
                        <a:rPr lang="en-US">
                          <a:solidFill>
                            <a:srgbClr val="22404D"/>
                          </a:solidFill>
                          <a:latin typeface="Bierstadt" panose="020B0004020202020204" pitchFamily="34" charset="0"/>
                        </a:rPr>
                        <a:t>What tangible evidence will show accomplishment?</a:t>
                      </a:r>
                    </a:p>
                    <a:p>
                      <a:endParaRPr lang="en-US">
                        <a:solidFill>
                          <a:srgbClr val="22404D"/>
                        </a:solidFill>
                        <a:latin typeface="Bierstadt" panose="020B0004020202020204" pitchFamily="34" charset="0"/>
                      </a:endParaRPr>
                    </a:p>
                    <a:p>
                      <a:r>
                        <a:rPr lang="en-US">
                          <a:solidFill>
                            <a:srgbClr val="22404D"/>
                          </a:solidFill>
                          <a:latin typeface="Bierstadt" panose="020B0004020202020204" pitchFamily="34" charset="0"/>
                        </a:rPr>
                        <a:t>How will you know you succeeded?</a:t>
                      </a:r>
                    </a:p>
                  </a:txBody>
                  <a:tcPr>
                    <a:solidFill>
                      <a:srgbClr val="DCF2F4"/>
                    </a:solidFill>
                  </a:tcPr>
                </a:tc>
                <a:tc>
                  <a:txBody>
                    <a:bodyPr/>
                    <a:lstStyle/>
                    <a:p>
                      <a:r>
                        <a:rPr lang="en-US">
                          <a:solidFill>
                            <a:srgbClr val="22404D"/>
                          </a:solidFill>
                          <a:latin typeface="Bierstadt" panose="020B0004020202020204" pitchFamily="34" charset="0"/>
                        </a:rPr>
                        <a:t>Is the effort and commitment needed realistic? </a:t>
                      </a:r>
                    </a:p>
                    <a:p>
                      <a:endParaRPr lang="en-US">
                        <a:solidFill>
                          <a:srgbClr val="22404D"/>
                        </a:solidFill>
                        <a:latin typeface="Bierstadt" panose="020B0004020202020204" pitchFamily="34" charset="0"/>
                      </a:endParaRPr>
                    </a:p>
                    <a:p>
                      <a:r>
                        <a:rPr lang="en-US">
                          <a:solidFill>
                            <a:srgbClr val="22404D"/>
                          </a:solidFill>
                          <a:latin typeface="Bierstadt" panose="020B0004020202020204" pitchFamily="34" charset="0"/>
                        </a:rPr>
                        <a:t>Can you envision the results?</a:t>
                      </a:r>
                    </a:p>
                  </a:txBody>
                  <a:tcPr>
                    <a:solidFill>
                      <a:srgbClr val="DCF2F4"/>
                    </a:solidFill>
                  </a:tcPr>
                </a:tc>
                <a:tc>
                  <a:txBody>
                    <a:bodyPr/>
                    <a:lstStyle/>
                    <a:p>
                      <a:r>
                        <a:rPr lang="en-US">
                          <a:solidFill>
                            <a:srgbClr val="22404D"/>
                          </a:solidFill>
                          <a:latin typeface="Bierstadt" panose="020B0004020202020204" pitchFamily="34" charset="0"/>
                        </a:rPr>
                        <a:t>Why is your goal really important to you?</a:t>
                      </a:r>
                    </a:p>
                    <a:p>
                      <a:endParaRPr lang="en-US">
                        <a:solidFill>
                          <a:srgbClr val="22404D"/>
                        </a:solidFill>
                        <a:latin typeface="Bierstadt" panose="020B0004020202020204" pitchFamily="34" charset="0"/>
                      </a:endParaRPr>
                    </a:p>
                    <a:p>
                      <a:r>
                        <a:rPr lang="en-US">
                          <a:solidFill>
                            <a:srgbClr val="22404D"/>
                          </a:solidFill>
                          <a:latin typeface="Bierstadt" panose="020B0004020202020204" pitchFamily="34" charset="0"/>
                        </a:rPr>
                        <a:t>How will you persevere when it gets hard?</a:t>
                      </a:r>
                    </a:p>
                  </a:txBody>
                  <a:tcPr>
                    <a:solidFill>
                      <a:srgbClr val="DCF2F4"/>
                    </a:solidFill>
                  </a:tcPr>
                </a:tc>
                <a:tc>
                  <a:txBody>
                    <a:bodyPr/>
                    <a:lstStyle/>
                    <a:p>
                      <a:r>
                        <a:rPr lang="en-US">
                          <a:solidFill>
                            <a:srgbClr val="22404D"/>
                          </a:solidFill>
                          <a:latin typeface="Bierstadt" panose="020B0004020202020204" pitchFamily="34" charset="0"/>
                        </a:rPr>
                        <a:t>When will you cross the finish line? What pace will you set?</a:t>
                      </a:r>
                    </a:p>
                    <a:p>
                      <a:endParaRPr lang="en-US">
                        <a:solidFill>
                          <a:srgbClr val="22404D"/>
                        </a:solidFill>
                        <a:latin typeface="Bierstadt" panose="020B0004020202020204" pitchFamily="34" charset="0"/>
                      </a:endParaRPr>
                    </a:p>
                    <a:p>
                      <a:r>
                        <a:rPr lang="en-US">
                          <a:solidFill>
                            <a:srgbClr val="22404D"/>
                          </a:solidFill>
                          <a:latin typeface="Bierstadt" panose="020B0004020202020204" pitchFamily="34" charset="0"/>
                        </a:rPr>
                        <a:t>How will you prioritize the things that matter most to you?</a:t>
                      </a:r>
                    </a:p>
                  </a:txBody>
                  <a:tcPr>
                    <a:solidFill>
                      <a:srgbClr val="DCF2F4"/>
                    </a:solidFill>
                  </a:tcPr>
                </a:tc>
                <a:extLst>
                  <a:ext uri="{0D108BD9-81ED-4DB2-BD59-A6C34878D82A}">
                    <a16:rowId xmlns:a16="http://schemas.microsoft.com/office/drawing/2014/main" val="3321166168"/>
                  </a:ext>
                </a:extLst>
              </a:tr>
            </a:tbl>
          </a:graphicData>
        </a:graphic>
      </p:graphicFrame>
    </p:spTree>
    <p:extLst>
      <p:ext uri="{BB962C8B-B14F-4D97-AF65-F5344CB8AC3E}">
        <p14:creationId xmlns:p14="http://schemas.microsoft.com/office/powerpoint/2010/main" val="3571083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D9BAC-89E4-F476-6189-E39BC167D44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B4CADF4-22AB-D889-D060-C697296B83C3}"/>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D5BD49A9-8DE5-4811-2258-B04E3C3CFCCD}"/>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0E96E6EB-208C-AAD3-44D1-8BB47031182F}"/>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4397534-1730-C0D9-7F21-1254A00D144F}"/>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rPr>
              <a:t>ENTREPRENEURIAL RESILIENCY MODULES</a:t>
            </a:r>
          </a:p>
        </p:txBody>
      </p:sp>
      <p:sp>
        <p:nvSpPr>
          <p:cNvPr id="14" name="Right Triangle 13">
            <a:extLst>
              <a:ext uri="{FF2B5EF4-FFF2-40B4-BE49-F238E27FC236}">
                <a16:creationId xmlns:a16="http://schemas.microsoft.com/office/drawing/2014/main" id="{806D04D9-5DE9-E031-7EAF-732A40FE9980}"/>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945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D637-4AC6-421B-D01C-2D7DF60249A5}"/>
              </a:ext>
            </a:extLst>
          </p:cNvPr>
          <p:cNvSpPr>
            <a:spLocks noGrp="1"/>
          </p:cNvSpPr>
          <p:nvPr>
            <p:ph type="title"/>
          </p:nvPr>
        </p:nvSpPr>
        <p:spPr/>
        <p:txBody>
          <a:bodyPr/>
          <a:lstStyle/>
          <a:p>
            <a:r>
              <a:rPr lang="en-US">
                <a:solidFill>
                  <a:srgbClr val="E3E24F"/>
                </a:solidFill>
              </a:rPr>
              <a:t>Company Program Resiliency Modules</a:t>
            </a:r>
          </a:p>
        </p:txBody>
      </p:sp>
      <p:sp>
        <p:nvSpPr>
          <p:cNvPr id="3" name="Text Placeholder 2">
            <a:extLst>
              <a:ext uri="{FF2B5EF4-FFF2-40B4-BE49-F238E27FC236}">
                <a16:creationId xmlns:a16="http://schemas.microsoft.com/office/drawing/2014/main" id="{8C0B5CE4-B2E2-C182-5428-882891C6C7D4}"/>
              </a:ext>
            </a:extLst>
          </p:cNvPr>
          <p:cNvSpPr>
            <a:spLocks noGrp="1"/>
          </p:cNvSpPr>
          <p:nvPr>
            <p:ph type="body" sz="quarter" idx="12"/>
          </p:nvPr>
        </p:nvSpPr>
        <p:spPr>
          <a:xfrm>
            <a:off x="651750" y="2255454"/>
            <a:ext cx="5444250" cy="4033586"/>
          </a:xfrm>
        </p:spPr>
        <p:txBody>
          <a:bodyPr/>
          <a:lstStyle/>
          <a:p>
            <a:pPr marL="0" indent="0">
              <a:buNone/>
            </a:pPr>
            <a:r>
              <a:rPr lang="en-US" b="1"/>
              <a:t>Entrepreneurial resiliency </a:t>
            </a:r>
            <a:r>
              <a:rPr lang="en-US"/>
              <a:t>is the ability to adapt to changes in your business and bounce back when things are challenging.</a:t>
            </a:r>
          </a:p>
          <a:p>
            <a:pPr marL="0" indent="0">
              <a:buNone/>
            </a:pPr>
            <a:endParaRPr lang="en-US"/>
          </a:p>
          <a:p>
            <a:pPr marL="0" indent="0">
              <a:buNone/>
            </a:pPr>
            <a:endParaRPr lang="en-US"/>
          </a:p>
          <a:p>
            <a:pPr marL="0" indent="0">
              <a:buNone/>
            </a:pPr>
            <a:r>
              <a:rPr lang="en-US"/>
              <a:t>As you complete the JA Company Program, use this journal to reflect on your own resiliency and the skills you are gaining. </a:t>
            </a:r>
          </a:p>
          <a:p>
            <a:pPr marL="0" indent="0">
              <a:buNone/>
            </a:pPr>
            <a:endParaRPr lang="en-US"/>
          </a:p>
        </p:txBody>
      </p:sp>
      <p:pic>
        <p:nvPicPr>
          <p:cNvPr id="12" name="Picture 11">
            <a:extLst>
              <a:ext uri="{FF2B5EF4-FFF2-40B4-BE49-F238E27FC236}">
                <a16:creationId xmlns:a16="http://schemas.microsoft.com/office/drawing/2014/main" id="{D4C1C8D0-2A77-1F06-A0DC-96C17D57E0C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189807">
            <a:off x="9168812" y="2305478"/>
            <a:ext cx="2400090" cy="3078702"/>
          </a:xfrm>
          <a:prstGeom prst="rect">
            <a:avLst/>
          </a:prstGeom>
        </p:spPr>
      </p:pic>
      <p:pic>
        <p:nvPicPr>
          <p:cNvPr id="10" name="Picture 9">
            <a:extLst>
              <a:ext uri="{FF2B5EF4-FFF2-40B4-BE49-F238E27FC236}">
                <a16:creationId xmlns:a16="http://schemas.microsoft.com/office/drawing/2014/main" id="{2A8A1EAA-7013-BE0D-E540-2DD121B52D3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466406">
            <a:off x="7877234" y="2735390"/>
            <a:ext cx="2400090" cy="3073712"/>
          </a:xfrm>
          <a:prstGeom prst="rect">
            <a:avLst/>
          </a:prstGeom>
        </p:spPr>
      </p:pic>
      <p:pic>
        <p:nvPicPr>
          <p:cNvPr id="9" name="Picture 8">
            <a:extLst>
              <a:ext uri="{FF2B5EF4-FFF2-40B4-BE49-F238E27FC236}">
                <a16:creationId xmlns:a16="http://schemas.microsoft.com/office/drawing/2014/main" id="{EE8BF719-A623-0DDE-3FAE-97D4EEAAA27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7975" y="3429000"/>
            <a:ext cx="2394810" cy="3073712"/>
          </a:xfrm>
          <a:prstGeom prst="rect">
            <a:avLst/>
          </a:prstGeom>
        </p:spPr>
      </p:pic>
    </p:spTree>
    <p:extLst>
      <p:ext uri="{BB962C8B-B14F-4D97-AF65-F5344CB8AC3E}">
        <p14:creationId xmlns:p14="http://schemas.microsoft.com/office/powerpoint/2010/main" val="2051332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68945-F61F-29E2-AAD6-1042309638B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306213B-362F-1444-BDA4-4AF8BC4885E0}"/>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06D45041-83F5-F138-B4C9-0C7473441E71}"/>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EDE29C24-7A34-B720-89B7-12E33AC01BEF}"/>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14716EA-865B-689D-059B-0113E7A129DD}"/>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rPr>
              <a:t>QUESTIONS &amp; WRAP UP</a:t>
            </a:r>
          </a:p>
        </p:txBody>
      </p:sp>
      <p:sp>
        <p:nvSpPr>
          <p:cNvPr id="14" name="Right Triangle 13">
            <a:extLst>
              <a:ext uri="{FF2B5EF4-FFF2-40B4-BE49-F238E27FC236}">
                <a16:creationId xmlns:a16="http://schemas.microsoft.com/office/drawing/2014/main" id="{30A92446-8389-C690-FD24-F47289D86608}"/>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645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E39C-940F-46EE-BEE9-F7D396836277}"/>
              </a:ext>
            </a:extLst>
          </p:cNvPr>
          <p:cNvSpPr>
            <a:spLocks noGrp="1"/>
          </p:cNvSpPr>
          <p:nvPr>
            <p:ph type="title"/>
          </p:nvPr>
        </p:nvSpPr>
        <p:spPr/>
        <p:txBody>
          <a:bodyPr/>
          <a:lstStyle/>
          <a:p>
            <a:r>
              <a:rPr lang="en-US">
                <a:solidFill>
                  <a:srgbClr val="E3E24F"/>
                </a:solidFill>
              </a:rPr>
              <a:t>Questions &amp; Next Steps</a:t>
            </a:r>
          </a:p>
        </p:txBody>
      </p:sp>
      <p:sp>
        <p:nvSpPr>
          <p:cNvPr id="3" name="Text Placeholder 2">
            <a:extLst>
              <a:ext uri="{FF2B5EF4-FFF2-40B4-BE49-F238E27FC236}">
                <a16:creationId xmlns:a16="http://schemas.microsoft.com/office/drawing/2014/main" id="{86AFE3A9-6D9D-6256-D7A9-6469B3C2C16C}"/>
              </a:ext>
            </a:extLst>
          </p:cNvPr>
          <p:cNvSpPr>
            <a:spLocks noGrp="1"/>
          </p:cNvSpPr>
          <p:nvPr>
            <p:ph type="body" sz="quarter" idx="12"/>
          </p:nvPr>
        </p:nvSpPr>
        <p:spPr>
          <a:xfrm>
            <a:off x="651750" y="2255454"/>
            <a:ext cx="5355858" cy="4033586"/>
          </a:xfrm>
        </p:spPr>
        <p:txBody>
          <a:bodyPr/>
          <a:lstStyle/>
          <a:p>
            <a:pPr marL="0" indent="0">
              <a:buNone/>
            </a:pPr>
            <a:r>
              <a:rPr lang="en-US" b="1">
                <a:solidFill>
                  <a:srgbClr val="28708B"/>
                </a:solidFill>
              </a:rPr>
              <a:t>QUESTIONS?</a:t>
            </a:r>
          </a:p>
          <a:p>
            <a:pPr marL="0" indent="0">
              <a:buNone/>
            </a:pPr>
            <a:endParaRPr lang="en-US"/>
          </a:p>
          <a:p>
            <a:pPr marL="0" indent="0">
              <a:buNone/>
            </a:pPr>
            <a:r>
              <a:rPr lang="en-US" b="1">
                <a:solidFill>
                  <a:srgbClr val="28708B"/>
                </a:solidFill>
              </a:rPr>
              <a:t>NEXT STEPS</a:t>
            </a:r>
          </a:p>
          <a:p>
            <a:pPr>
              <a:buFont typeface="Wingdings" panose="05000000000000000000" pitchFamily="2" charset="2"/>
              <a:buChar char="q"/>
            </a:pPr>
            <a:r>
              <a:rPr lang="en-US"/>
              <a:t>Complete/return all forms </a:t>
            </a:r>
          </a:p>
          <a:p>
            <a:pPr>
              <a:buFont typeface="Wingdings" panose="05000000000000000000" pitchFamily="2" charset="2"/>
              <a:buChar char="q"/>
            </a:pPr>
            <a:r>
              <a:rPr lang="en-US"/>
              <a:t>Complete the Product or Service Research Assignment for one idea </a:t>
            </a:r>
          </a:p>
          <a:p>
            <a:pPr>
              <a:buFont typeface="Wingdings" panose="05000000000000000000" pitchFamily="2" charset="2"/>
              <a:buChar char="q"/>
            </a:pPr>
            <a:r>
              <a:rPr lang="en-US"/>
              <a:t>Prepare to pitch to the group </a:t>
            </a:r>
          </a:p>
        </p:txBody>
      </p:sp>
      <p:sp>
        <p:nvSpPr>
          <p:cNvPr id="6" name="Rectangle 5">
            <a:extLst>
              <a:ext uri="{FF2B5EF4-FFF2-40B4-BE49-F238E27FC236}">
                <a16:creationId xmlns:a16="http://schemas.microsoft.com/office/drawing/2014/main" id="{AC89029C-0084-5D44-5E30-9FA90A575FB1}"/>
              </a:ext>
              <a:ext uri="{C183D7F6-B498-43B3-948B-1728B52AA6E4}">
                <adec:decorative xmlns:adec="http://schemas.microsoft.com/office/drawing/2017/decorative" val="1"/>
              </a:ext>
            </a:extLst>
          </p:cNvPr>
          <p:cNvSpPr/>
          <p:nvPr/>
        </p:nvSpPr>
        <p:spPr>
          <a:xfrm>
            <a:off x="6540320" y="2095720"/>
            <a:ext cx="4734232" cy="4193320"/>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1E448408-0371-C229-9D77-5B96352FBE24}"/>
              </a:ext>
              <a:ext uri="{C183D7F6-B498-43B3-948B-1728B52AA6E4}">
                <adec:decorative xmlns:adec="http://schemas.microsoft.com/office/drawing/2017/decorative" val="1"/>
              </a:ext>
            </a:extLst>
          </p:cNvPr>
          <p:cNvSpPr/>
          <p:nvPr/>
        </p:nvSpPr>
        <p:spPr>
          <a:xfrm flipH="1">
            <a:off x="9137904" y="5303520"/>
            <a:ext cx="3054096" cy="15544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boxes">
            <a:extLst>
              <a:ext uri="{FF2B5EF4-FFF2-40B4-BE49-F238E27FC236}">
                <a16:creationId xmlns:a16="http://schemas.microsoft.com/office/drawing/2014/main" id="{D6A1C251-C762-DB3C-28E8-2128C0A03202}"/>
              </a:ext>
            </a:extLst>
          </p:cNvPr>
          <p:cNvPicPr>
            <a:picLocks noChangeAspect="1"/>
          </p:cNvPicPr>
          <p:nvPr/>
        </p:nvPicPr>
        <p:blipFill>
          <a:blip r:embed="rId3" cstate="screen">
            <a:extLst>
              <a:ext uri="{28A0092B-C50C-407E-A947-70E740481C1C}">
                <a14:useLocalDpi xmlns:a14="http://schemas.microsoft.com/office/drawing/2010/main"/>
              </a:ext>
            </a:extLst>
          </a:blip>
          <a:srcRect r="35530"/>
          <a:stretch>
            <a:fillRect/>
          </a:stretch>
        </p:blipFill>
        <p:spPr>
          <a:xfrm>
            <a:off x="6917431" y="2484054"/>
            <a:ext cx="4622819" cy="4033586"/>
          </a:xfrm>
          <a:prstGeom prst="rect">
            <a:avLst/>
          </a:prstGeom>
        </p:spPr>
      </p:pic>
      <p:pic>
        <p:nvPicPr>
          <p:cNvPr id="9" name="Picture 8">
            <a:extLst>
              <a:ext uri="{FF2B5EF4-FFF2-40B4-BE49-F238E27FC236}">
                <a16:creationId xmlns:a16="http://schemas.microsoft.com/office/drawing/2014/main" id="{6186390F-5CD4-BA96-E821-8ADF6B2D61DA}"/>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87212" y="1858365"/>
            <a:ext cx="2030219" cy="2030219"/>
          </a:xfrm>
          <a:prstGeom prst="rect">
            <a:avLst/>
          </a:prstGeom>
        </p:spPr>
      </p:pic>
      <p:pic>
        <p:nvPicPr>
          <p:cNvPr id="10" name="Picture 9">
            <a:extLst>
              <a:ext uri="{FF2B5EF4-FFF2-40B4-BE49-F238E27FC236}">
                <a16:creationId xmlns:a16="http://schemas.microsoft.com/office/drawing/2014/main" id="{59697529-E74C-5DAA-A47C-AD002F0F3DF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2326" y="1828270"/>
            <a:ext cx="1134105" cy="1134105"/>
          </a:xfrm>
          <a:prstGeom prst="rect">
            <a:avLst/>
          </a:prstGeom>
        </p:spPr>
      </p:pic>
    </p:spTree>
    <p:extLst>
      <p:ext uri="{BB962C8B-B14F-4D97-AF65-F5344CB8AC3E}">
        <p14:creationId xmlns:p14="http://schemas.microsoft.com/office/powerpoint/2010/main" val="3742452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E1019-DC1C-85A4-B139-4FF1BE8C5C7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C36C0D2-7687-A76D-FD9C-53F69CBFCC9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42612" r="14133"/>
          <a:stretch>
            <a:fillRect/>
          </a:stretch>
        </p:blipFill>
        <p:spPr>
          <a:xfrm>
            <a:off x="-1" y="1"/>
            <a:ext cx="12192001" cy="5834506"/>
          </a:xfrm>
          <a:prstGeom prst="rect">
            <a:avLst/>
          </a:prstGeom>
        </p:spPr>
      </p:pic>
      <p:sp>
        <p:nvSpPr>
          <p:cNvPr id="9" name="Rectangle 8">
            <a:extLst>
              <a:ext uri="{FF2B5EF4-FFF2-40B4-BE49-F238E27FC236}">
                <a16:creationId xmlns:a16="http://schemas.microsoft.com/office/drawing/2014/main" id="{775A49A4-51F4-B2F3-7457-816C0159886E}"/>
              </a:ext>
              <a:ext uri="{C183D7F6-B498-43B3-948B-1728B52AA6E4}">
                <adec:decorative xmlns:adec="http://schemas.microsoft.com/office/drawing/2017/decorative" val="1"/>
              </a:ext>
            </a:extLst>
          </p:cNvPr>
          <p:cNvSpPr/>
          <p:nvPr/>
        </p:nvSpPr>
        <p:spPr>
          <a:xfrm>
            <a:off x="-2" y="2450592"/>
            <a:ext cx="12192000" cy="4405835"/>
          </a:xfrm>
          <a:prstGeom prst="rect">
            <a:avLst/>
          </a:prstGeom>
          <a:solidFill>
            <a:srgbClr val="008B9C">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6656C5-316A-7C27-1FF0-9EC84451F84D}"/>
              </a:ext>
              <a:ext uri="{C183D7F6-B498-43B3-948B-1728B52AA6E4}">
                <adec:decorative xmlns:adec="http://schemas.microsoft.com/office/drawing/2017/decorative" val="1"/>
              </a:ext>
            </a:extLst>
          </p:cNvPr>
          <p:cNvSpPr/>
          <p:nvPr/>
        </p:nvSpPr>
        <p:spPr>
          <a:xfrm>
            <a:off x="0" y="2953512"/>
            <a:ext cx="12192000" cy="3904488"/>
          </a:xfrm>
          <a:prstGeom prst="rect">
            <a:avLst/>
          </a:prstGeom>
          <a:solidFill>
            <a:srgbClr val="285F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88CE29-9D9C-FDD8-559A-D20C94C7B86E}"/>
              </a:ext>
            </a:extLst>
          </p:cNvPr>
          <p:cNvSpPr>
            <a:spLocks noGrp="1"/>
          </p:cNvSpPr>
          <p:nvPr>
            <p:ph type="title"/>
          </p:nvPr>
        </p:nvSpPr>
        <p:spPr>
          <a:xfrm>
            <a:off x="838200" y="2788603"/>
            <a:ext cx="10515600" cy="1555115"/>
          </a:xfrm>
        </p:spPr>
        <p:txBody>
          <a:bodyPr>
            <a:normAutofit/>
          </a:bodyPr>
          <a:lstStyle/>
          <a:p>
            <a:pPr algn="ctr"/>
            <a:r>
              <a:rPr lang="en-US" sz="3200">
                <a:solidFill>
                  <a:schemeClr val="bg1"/>
                </a:solidFill>
                <a:latin typeface="Bierstadt" panose="020B0004020202020204" pitchFamily="34" charset="0"/>
              </a:rPr>
              <a:t>APPENDIX</a:t>
            </a:r>
          </a:p>
        </p:txBody>
      </p:sp>
      <p:sp>
        <p:nvSpPr>
          <p:cNvPr id="8" name="Right Triangle 7">
            <a:extLst>
              <a:ext uri="{FF2B5EF4-FFF2-40B4-BE49-F238E27FC236}">
                <a16:creationId xmlns:a16="http://schemas.microsoft.com/office/drawing/2014/main" id="{4322A4CC-4FD1-3E46-A073-3630E3C8E9B1}"/>
              </a:ext>
              <a:ext uri="{C183D7F6-B498-43B3-948B-1728B52AA6E4}">
                <adec:decorative xmlns:adec="http://schemas.microsoft.com/office/drawing/2017/decorative" val="1"/>
              </a:ext>
            </a:extLst>
          </p:cNvPr>
          <p:cNvSpPr/>
          <p:nvPr/>
        </p:nvSpPr>
        <p:spPr>
          <a:xfrm flipH="1">
            <a:off x="6355080" y="4791456"/>
            <a:ext cx="5836921" cy="206654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7EFE6C-E399-813A-4548-3FE4450DACC3}"/>
              </a:ext>
            </a:extLst>
          </p:cNvPr>
          <p:cNvSpPr/>
          <p:nvPr/>
        </p:nvSpPr>
        <p:spPr>
          <a:xfrm>
            <a:off x="600546" y="4220064"/>
            <a:ext cx="10753251" cy="923330"/>
          </a:xfrm>
          <a:prstGeom prst="rect">
            <a:avLst/>
          </a:prstGeom>
          <a:noFill/>
        </p:spPr>
        <p:txBody>
          <a:bodyPr wrap="square" lIns="91440" tIns="45720" rIns="91440" bIns="45720">
            <a:spAutoFit/>
          </a:bodyPr>
          <a:lstStyle/>
          <a:p>
            <a:pPr algn="ctr"/>
            <a:r>
              <a:rPr lang="en-US" sz="5400" b="1" cap="none" spc="0">
                <a:ln w="9525">
                  <a:solidFill>
                    <a:srgbClr val="285F74"/>
                  </a:solidFill>
                  <a:prstDash val="solid"/>
                </a:ln>
                <a:solidFill>
                  <a:srgbClr val="E3E24F"/>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OPTIONAL ACTIVITIES</a:t>
            </a:r>
          </a:p>
        </p:txBody>
      </p:sp>
      <p:sp>
        <p:nvSpPr>
          <p:cNvPr id="4" name="Title 1">
            <a:extLst>
              <a:ext uri="{FF2B5EF4-FFF2-40B4-BE49-F238E27FC236}">
                <a16:creationId xmlns:a16="http://schemas.microsoft.com/office/drawing/2014/main" id="{075143C9-8A91-0EC2-E974-3AA0594ED8D1}"/>
              </a:ext>
            </a:extLst>
          </p:cNvPr>
          <p:cNvSpPr txBox="1">
            <a:spLocks/>
          </p:cNvSpPr>
          <p:nvPr/>
        </p:nvSpPr>
        <p:spPr>
          <a:xfrm>
            <a:off x="838197" y="5129467"/>
            <a:ext cx="10515600" cy="1555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a:lstStyle>
          <a:p>
            <a:pPr algn="ctr"/>
            <a:r>
              <a:rPr lang="en-US">
                <a:solidFill>
                  <a:schemeClr val="bg1"/>
                </a:solidFill>
                <a:latin typeface="Bierstadt" panose="020B0004020202020204" pitchFamily="34" charset="0"/>
              </a:rPr>
              <a:t>WEEK 2</a:t>
            </a:r>
          </a:p>
        </p:txBody>
      </p:sp>
    </p:spTree>
    <p:extLst>
      <p:ext uri="{BB962C8B-B14F-4D97-AF65-F5344CB8AC3E}">
        <p14:creationId xmlns:p14="http://schemas.microsoft.com/office/powerpoint/2010/main" val="4093065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706B0-8166-CDD5-2666-19D96457AD0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6FF30864-C3B2-2DD1-44D0-7F7EBFEB386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F6421D16-2248-3E72-D713-394302FA81F8}"/>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E8262AC6-F338-36AC-5D39-C563FA3D7CED}"/>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A91A326-97AC-AD1C-12FA-5473684E75C4}"/>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PROFESSIONAL SOCIAL MEDIA PROFILE</a:t>
            </a:r>
          </a:p>
        </p:txBody>
      </p:sp>
      <p:sp>
        <p:nvSpPr>
          <p:cNvPr id="14" name="Right Triangle 13">
            <a:extLst>
              <a:ext uri="{FF2B5EF4-FFF2-40B4-BE49-F238E27FC236}">
                <a16:creationId xmlns:a16="http://schemas.microsoft.com/office/drawing/2014/main" id="{1CC43CD1-8900-AADA-87B2-5F6B710B8AC7}"/>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492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2361-C834-532A-01C4-45341D472E92}"/>
              </a:ext>
            </a:extLst>
          </p:cNvPr>
          <p:cNvSpPr>
            <a:spLocks noGrp="1"/>
          </p:cNvSpPr>
          <p:nvPr>
            <p:ph type="title"/>
          </p:nvPr>
        </p:nvSpPr>
        <p:spPr/>
        <p:txBody>
          <a:bodyPr/>
          <a:lstStyle/>
          <a:p>
            <a:r>
              <a:rPr lang="en-US"/>
              <a:t>LinkedIn Guidelines</a:t>
            </a:r>
            <a:br>
              <a:rPr lang="en-US"/>
            </a:br>
            <a:r>
              <a:rPr lang="en-US" sz="2800"/>
              <a:t>JA Canada Guidelines for CP Student Profiles</a:t>
            </a:r>
            <a:endParaRPr lang="en-US"/>
          </a:p>
        </p:txBody>
      </p:sp>
      <p:sp>
        <p:nvSpPr>
          <p:cNvPr id="3" name="Right Triangle 2">
            <a:extLst>
              <a:ext uri="{FF2B5EF4-FFF2-40B4-BE49-F238E27FC236}">
                <a16:creationId xmlns:a16="http://schemas.microsoft.com/office/drawing/2014/main" id="{83D00C81-A5CD-4B5B-67E4-F220F5450074}"/>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0D2CA010-42B7-8545-9B86-D8D25E7442B1}"/>
              </a:ext>
            </a:extLst>
          </p:cNvPr>
          <p:cNvGraphicFramePr>
            <a:graphicFrameLocks noGrp="1"/>
          </p:cNvGraphicFramePr>
          <p:nvPr>
            <p:extLst>
              <p:ext uri="{D42A27DB-BD31-4B8C-83A1-F6EECF244321}">
                <p14:modId xmlns:p14="http://schemas.microsoft.com/office/powerpoint/2010/main" val="1600098533"/>
              </p:ext>
            </p:extLst>
          </p:nvPr>
        </p:nvGraphicFramePr>
        <p:xfrm>
          <a:off x="372166" y="2088998"/>
          <a:ext cx="11630025" cy="4434840"/>
        </p:xfrm>
        <a:graphic>
          <a:graphicData uri="http://schemas.openxmlformats.org/drawingml/2006/table">
            <a:tbl>
              <a:tblPr firstRow="1" bandRow="1">
                <a:tableStyleId>{5940675A-B579-460E-94D1-54222C63F5DA}</a:tableStyleId>
              </a:tblPr>
              <a:tblGrid>
                <a:gridCol w="2400299">
                  <a:extLst>
                    <a:ext uri="{9D8B030D-6E8A-4147-A177-3AD203B41FA5}">
                      <a16:colId xmlns:a16="http://schemas.microsoft.com/office/drawing/2014/main" val="1695410949"/>
                    </a:ext>
                  </a:extLst>
                </a:gridCol>
                <a:gridCol w="5353051">
                  <a:extLst>
                    <a:ext uri="{9D8B030D-6E8A-4147-A177-3AD203B41FA5}">
                      <a16:colId xmlns:a16="http://schemas.microsoft.com/office/drawing/2014/main" val="1968673492"/>
                    </a:ext>
                  </a:extLst>
                </a:gridCol>
                <a:gridCol w="3876675">
                  <a:extLst>
                    <a:ext uri="{9D8B030D-6E8A-4147-A177-3AD203B41FA5}">
                      <a16:colId xmlns:a16="http://schemas.microsoft.com/office/drawing/2014/main" val="709312919"/>
                    </a:ext>
                  </a:extLst>
                </a:gridCol>
              </a:tblGrid>
              <a:tr h="370840">
                <a:tc>
                  <a:txBody>
                    <a:bodyPr/>
                    <a:lstStyle/>
                    <a:p>
                      <a:pPr algn="l"/>
                      <a:r>
                        <a:rPr lang="en-US" sz="1400" b="1">
                          <a:solidFill>
                            <a:schemeClr val="bg1"/>
                          </a:solidFill>
                          <a:latin typeface="Bierstadt" panose="020B0004020202020204" pitchFamily="34" charset="0"/>
                        </a:rPr>
                        <a:t>Category</a:t>
                      </a:r>
                    </a:p>
                  </a:txBody>
                  <a:tcPr>
                    <a:solidFill>
                      <a:srgbClr val="285F74"/>
                    </a:solidFill>
                  </a:tcPr>
                </a:tc>
                <a:tc>
                  <a:txBody>
                    <a:bodyPr/>
                    <a:lstStyle/>
                    <a:p>
                      <a:pPr algn="l"/>
                      <a:r>
                        <a:rPr lang="en-US" sz="1400" b="1">
                          <a:solidFill>
                            <a:schemeClr val="bg1"/>
                          </a:solidFill>
                          <a:latin typeface="Bierstadt" panose="020B0004020202020204" pitchFamily="34" charset="0"/>
                        </a:rPr>
                        <a:t>Approved and Recommended </a:t>
                      </a:r>
                    </a:p>
                  </a:txBody>
                  <a:tcPr>
                    <a:solidFill>
                      <a:srgbClr val="285F74"/>
                    </a:solidFill>
                  </a:tcPr>
                </a:tc>
                <a:tc>
                  <a:txBody>
                    <a:bodyPr/>
                    <a:lstStyle/>
                    <a:p>
                      <a:pPr algn="l"/>
                      <a:r>
                        <a:rPr lang="en-US" sz="1400" b="1">
                          <a:solidFill>
                            <a:schemeClr val="bg1"/>
                          </a:solidFill>
                          <a:latin typeface="Bierstadt" panose="020B0004020202020204" pitchFamily="34" charset="0"/>
                        </a:rPr>
                        <a:t>Not approved</a:t>
                      </a:r>
                    </a:p>
                  </a:txBody>
                  <a:tcPr>
                    <a:solidFill>
                      <a:srgbClr val="285F74"/>
                    </a:solidFill>
                  </a:tcPr>
                </a:tc>
                <a:extLst>
                  <a:ext uri="{0D108BD9-81ED-4DB2-BD59-A6C34878D82A}">
                    <a16:rowId xmlns:a16="http://schemas.microsoft.com/office/drawing/2014/main" val="1118085593"/>
                  </a:ext>
                </a:extLst>
              </a:tr>
              <a:tr h="370840">
                <a:tc>
                  <a:txBody>
                    <a:bodyPr/>
                    <a:lstStyle/>
                    <a:p>
                      <a:r>
                        <a:rPr lang="en-US" sz="1400" b="1">
                          <a:latin typeface="Bierstadt" panose="020B0004020202020204" pitchFamily="34" charset="0"/>
                        </a:rPr>
                        <a:t>Background</a:t>
                      </a:r>
                    </a:p>
                  </a:txBody>
                  <a:tcPr>
                    <a:solidFill>
                      <a:schemeClr val="bg1"/>
                    </a:solidFill>
                  </a:tcPr>
                </a:tc>
                <a:tc>
                  <a:txBody>
                    <a:bodyPr/>
                    <a:lstStyle/>
                    <a:p>
                      <a:r>
                        <a:rPr lang="en-CA" sz="1400" kern="1200">
                          <a:solidFill>
                            <a:schemeClr val="dk1"/>
                          </a:solidFill>
                          <a:effectLst/>
                          <a:latin typeface="Bierstadt" panose="020B0004020202020204" pitchFamily="34" charset="0"/>
                        </a:rPr>
                        <a:t>Template or personal background</a:t>
                      </a:r>
                      <a:endParaRPr lang="en-US" sz="1400">
                        <a:latin typeface="Bierstadt" panose="020B0004020202020204" pitchFamily="34" charset="0"/>
                      </a:endParaRPr>
                    </a:p>
                  </a:txBody>
                  <a:tcPr>
                    <a:solidFill>
                      <a:schemeClr val="accent6">
                        <a:lumMod val="20000"/>
                        <a:lumOff val="80000"/>
                      </a:schemeClr>
                    </a:solidFill>
                  </a:tcPr>
                </a:tc>
                <a:tc>
                  <a:txBody>
                    <a:bodyPr/>
                    <a:lstStyle/>
                    <a:p>
                      <a:r>
                        <a:rPr lang="en-CA" sz="1400" kern="1200">
                          <a:solidFill>
                            <a:schemeClr val="dk1"/>
                          </a:solidFill>
                          <a:effectLst/>
                          <a:latin typeface="Bierstadt" panose="020B0004020202020204" pitchFamily="34" charset="0"/>
                        </a:rPr>
                        <a:t>Custom background using JA trademark</a:t>
                      </a:r>
                      <a:endParaRPr lang="en-US" sz="1400">
                        <a:latin typeface="Bierstadt" panose="020B0004020202020204" pitchFamily="34" charset="0"/>
                      </a:endParaRPr>
                    </a:p>
                  </a:txBody>
                  <a:tcPr>
                    <a:solidFill>
                      <a:schemeClr val="bg1"/>
                    </a:solidFill>
                  </a:tcPr>
                </a:tc>
                <a:extLst>
                  <a:ext uri="{0D108BD9-81ED-4DB2-BD59-A6C34878D82A}">
                    <a16:rowId xmlns:a16="http://schemas.microsoft.com/office/drawing/2014/main" val="4294909093"/>
                  </a:ext>
                </a:extLst>
              </a:tr>
              <a:tr h="370840">
                <a:tc>
                  <a:txBody>
                    <a:bodyPr/>
                    <a:lstStyle/>
                    <a:p>
                      <a:r>
                        <a:rPr lang="en-US" sz="1400" b="1">
                          <a:latin typeface="Bierstadt" panose="020B0004020202020204" pitchFamily="34" charset="0"/>
                        </a:rPr>
                        <a:t>Experience Summary </a:t>
                      </a:r>
                    </a:p>
                  </a:txBody>
                  <a:tcPr>
                    <a:solidFill>
                      <a:schemeClr val="bg1"/>
                    </a:solidFill>
                  </a:tcPr>
                </a:tc>
                <a:tc>
                  <a:txBody>
                    <a:bodyPr/>
                    <a:lstStyle/>
                    <a:p>
                      <a:r>
                        <a:rPr lang="en-CA" sz="1400" kern="1200">
                          <a:solidFill>
                            <a:schemeClr val="dk1"/>
                          </a:solidFill>
                          <a:effectLst/>
                          <a:latin typeface="Bierstadt" panose="020B0004020202020204" pitchFamily="34" charset="0"/>
                        </a:rPr>
                        <a:t>Must include </a:t>
                      </a:r>
                      <a:r>
                        <a:rPr lang="en-CA" sz="1400" b="1" kern="1200">
                          <a:solidFill>
                            <a:schemeClr val="dk1"/>
                          </a:solidFill>
                          <a:effectLst/>
                          <a:latin typeface="Bierstadt" panose="020B0004020202020204" pitchFamily="34" charset="0"/>
                        </a:rPr>
                        <a:t>JA Student Company</a:t>
                      </a:r>
                      <a:r>
                        <a:rPr lang="en-CA" sz="1400" kern="1200">
                          <a:solidFill>
                            <a:schemeClr val="dk1"/>
                          </a:solidFill>
                          <a:effectLst/>
                          <a:latin typeface="Bierstadt" panose="020B0004020202020204" pitchFamily="34" charset="0"/>
                        </a:rPr>
                        <a:t> before CP company and role</a:t>
                      </a:r>
                      <a:endParaRPr lang="en-US" sz="1400" kern="1200">
                        <a:solidFill>
                          <a:schemeClr val="dk1"/>
                        </a:solidFill>
                        <a:effectLst/>
                        <a:latin typeface="Bierstadt" panose="020B0004020202020204" pitchFamily="34" charset="0"/>
                      </a:endParaRPr>
                    </a:p>
                    <a:p>
                      <a:r>
                        <a:rPr lang="en-CA" sz="1400" kern="1200">
                          <a:solidFill>
                            <a:schemeClr val="dk1"/>
                          </a:solidFill>
                          <a:effectLst/>
                          <a:latin typeface="Bierstadt" panose="020B0004020202020204" pitchFamily="34" charset="0"/>
                        </a:rPr>
                        <a:t>i.e. JA Student Company, ABC, VP, Finance</a:t>
                      </a:r>
                      <a:endParaRPr lang="en-US" sz="1400">
                        <a:latin typeface="Bierstadt" panose="020B0004020202020204" pitchFamily="34" charset="0"/>
                      </a:endParaRPr>
                    </a:p>
                  </a:txBody>
                  <a:tcPr>
                    <a:solidFill>
                      <a:schemeClr val="accent6">
                        <a:lumMod val="20000"/>
                        <a:lumOff val="80000"/>
                      </a:schemeClr>
                    </a:solidFill>
                  </a:tcPr>
                </a:tc>
                <a:tc>
                  <a:txBody>
                    <a:bodyPr/>
                    <a:lstStyle/>
                    <a:p>
                      <a:r>
                        <a:rPr lang="en-CA" sz="1400" kern="1200">
                          <a:solidFill>
                            <a:schemeClr val="dk1"/>
                          </a:solidFill>
                          <a:effectLst/>
                          <a:latin typeface="Bierstadt" panose="020B0004020202020204" pitchFamily="34" charset="0"/>
                        </a:rPr>
                        <a:t>Reference to JA as an employer</a:t>
                      </a:r>
                      <a:endParaRPr lang="en-US" sz="1400">
                        <a:latin typeface="Bierstadt" panose="020B0004020202020204" pitchFamily="34" charset="0"/>
                      </a:endParaRPr>
                    </a:p>
                  </a:txBody>
                  <a:tcPr>
                    <a:solidFill>
                      <a:schemeClr val="bg1"/>
                    </a:solidFill>
                  </a:tcPr>
                </a:tc>
                <a:extLst>
                  <a:ext uri="{0D108BD9-81ED-4DB2-BD59-A6C34878D82A}">
                    <a16:rowId xmlns:a16="http://schemas.microsoft.com/office/drawing/2014/main" val="1910095671"/>
                  </a:ext>
                </a:extLst>
              </a:tr>
              <a:tr h="370840">
                <a:tc>
                  <a:txBody>
                    <a:bodyPr/>
                    <a:lstStyle/>
                    <a:p>
                      <a:r>
                        <a:rPr lang="en-US" sz="1400" b="1">
                          <a:latin typeface="Bierstadt" panose="020B0004020202020204" pitchFamily="34" charset="0"/>
                        </a:rPr>
                        <a:t>Experience Type </a:t>
                      </a:r>
                    </a:p>
                  </a:txBody>
                  <a:tcPr>
                    <a:solidFill>
                      <a:schemeClr val="bg1"/>
                    </a:solidFill>
                  </a:tcPr>
                </a:tc>
                <a:tc>
                  <a:txBody>
                    <a:bodyPr/>
                    <a:lstStyle/>
                    <a:p>
                      <a:r>
                        <a:rPr lang="en-CA" sz="1400" kern="1200">
                          <a:solidFill>
                            <a:schemeClr val="dk1"/>
                          </a:solidFill>
                          <a:effectLst/>
                          <a:latin typeface="Bierstadt" panose="020B0004020202020204" pitchFamily="34" charset="0"/>
                        </a:rPr>
                        <a:t>Internship</a:t>
                      </a:r>
                      <a:endParaRPr lang="en-US" sz="1400">
                        <a:latin typeface="Bierstadt" panose="020B0004020202020204" pitchFamily="34" charset="0"/>
                      </a:endParaRPr>
                    </a:p>
                  </a:txBody>
                  <a:tcPr>
                    <a:solidFill>
                      <a:schemeClr val="accent6">
                        <a:lumMod val="20000"/>
                        <a:lumOff val="80000"/>
                      </a:schemeClr>
                    </a:solidFill>
                  </a:tcPr>
                </a:tc>
                <a:tc>
                  <a:txBody>
                    <a:bodyPr/>
                    <a:lstStyle/>
                    <a:p>
                      <a:r>
                        <a:rPr lang="en-CA" sz="1400" kern="1200">
                          <a:solidFill>
                            <a:schemeClr val="dk1"/>
                          </a:solidFill>
                          <a:effectLst/>
                          <a:latin typeface="Bierstadt" panose="020B0004020202020204" pitchFamily="34" charset="0"/>
                        </a:rPr>
                        <a:t>Other options including contract, seasonal, co-op </a:t>
                      </a:r>
                      <a:endParaRPr lang="en-US" sz="1400">
                        <a:latin typeface="Bierstadt" panose="020B0004020202020204" pitchFamily="34" charset="0"/>
                      </a:endParaRPr>
                    </a:p>
                  </a:txBody>
                  <a:tcPr>
                    <a:solidFill>
                      <a:schemeClr val="bg1"/>
                    </a:solidFill>
                  </a:tcPr>
                </a:tc>
                <a:extLst>
                  <a:ext uri="{0D108BD9-81ED-4DB2-BD59-A6C34878D82A}">
                    <a16:rowId xmlns:a16="http://schemas.microsoft.com/office/drawing/2014/main" val="1289755686"/>
                  </a:ext>
                </a:extLst>
              </a:tr>
              <a:tr h="370840">
                <a:tc>
                  <a:txBody>
                    <a:bodyPr/>
                    <a:lstStyle/>
                    <a:p>
                      <a:r>
                        <a:rPr lang="en-US" sz="1400" b="1">
                          <a:latin typeface="Bierstadt" panose="020B0004020202020204" pitchFamily="34" charset="0"/>
                        </a:rPr>
                        <a:t>Logo</a:t>
                      </a:r>
                    </a:p>
                  </a:txBody>
                  <a:tcPr>
                    <a:solidFill>
                      <a:schemeClr val="bg1"/>
                    </a:solidFill>
                  </a:tcPr>
                </a:tc>
                <a:tc>
                  <a:txBody>
                    <a:bodyPr/>
                    <a:lstStyle/>
                    <a:p>
                      <a:r>
                        <a:rPr lang="en-CA" sz="1400" kern="1200">
                          <a:solidFill>
                            <a:schemeClr val="dk1"/>
                          </a:solidFill>
                          <a:effectLst/>
                          <a:latin typeface="Bierstadt" panose="020B0004020202020204" pitchFamily="34" charset="0"/>
                        </a:rPr>
                        <a:t>JA Company logo if there is a LinkedIn page for company (otherwise name only)</a:t>
                      </a:r>
                      <a:endParaRPr lang="en-US" sz="1400">
                        <a:latin typeface="Bierstadt" panose="020B0004020202020204" pitchFamily="34" charset="0"/>
                      </a:endParaRPr>
                    </a:p>
                  </a:txBody>
                  <a:tcPr>
                    <a:solidFill>
                      <a:schemeClr val="accent6">
                        <a:lumMod val="20000"/>
                        <a:lumOff val="80000"/>
                      </a:schemeClr>
                    </a:solidFill>
                  </a:tcPr>
                </a:tc>
                <a:tc>
                  <a:txBody>
                    <a:bodyPr/>
                    <a:lstStyle/>
                    <a:p>
                      <a:r>
                        <a:rPr lang="en-CA" sz="1400" kern="1200">
                          <a:solidFill>
                            <a:schemeClr val="dk1"/>
                          </a:solidFill>
                          <a:effectLst/>
                          <a:latin typeface="Bierstadt" panose="020B0004020202020204" pitchFamily="34" charset="0"/>
                        </a:rPr>
                        <a:t>JA Canada, JAWW or charter logo</a:t>
                      </a:r>
                      <a:endParaRPr lang="en-US" sz="1400">
                        <a:latin typeface="Bierstadt" panose="020B0004020202020204" pitchFamily="34" charset="0"/>
                      </a:endParaRPr>
                    </a:p>
                  </a:txBody>
                  <a:tcPr>
                    <a:solidFill>
                      <a:schemeClr val="bg1"/>
                    </a:solidFill>
                  </a:tcPr>
                </a:tc>
                <a:extLst>
                  <a:ext uri="{0D108BD9-81ED-4DB2-BD59-A6C34878D82A}">
                    <a16:rowId xmlns:a16="http://schemas.microsoft.com/office/drawing/2014/main" val="4072757232"/>
                  </a:ext>
                </a:extLst>
              </a:tr>
              <a:tr h="370840">
                <a:tc>
                  <a:txBody>
                    <a:bodyPr/>
                    <a:lstStyle/>
                    <a:p>
                      <a:r>
                        <a:rPr lang="en-US" sz="1400" b="1">
                          <a:latin typeface="Bierstadt" panose="020B0004020202020204" pitchFamily="34" charset="0"/>
                        </a:rPr>
                        <a:t>Education</a:t>
                      </a:r>
                    </a:p>
                  </a:txBody>
                  <a:tcPr>
                    <a:solidFill>
                      <a:schemeClr val="bg1"/>
                    </a:solidFill>
                  </a:tcPr>
                </a:tc>
                <a:tc>
                  <a:txBody>
                    <a:bodyPr/>
                    <a:lstStyle/>
                    <a:p>
                      <a:r>
                        <a:rPr lang="en-CA" sz="1400" kern="1200">
                          <a:solidFill>
                            <a:schemeClr val="dk1"/>
                          </a:solidFill>
                          <a:effectLst/>
                          <a:latin typeface="Bierstadt" panose="020B0004020202020204" pitchFamily="34" charset="0"/>
                        </a:rPr>
                        <a:t>Add JA Canada as an organization</a:t>
                      </a:r>
                      <a:endParaRPr lang="en-US" sz="1400" kern="1200">
                        <a:solidFill>
                          <a:schemeClr val="dk1"/>
                        </a:solidFill>
                        <a:effectLst/>
                        <a:latin typeface="Bierstadt" panose="020B0004020202020204" pitchFamily="34" charset="0"/>
                      </a:endParaRPr>
                    </a:p>
                    <a:p>
                      <a:r>
                        <a:rPr lang="en-CA" sz="1400" kern="1200">
                          <a:solidFill>
                            <a:schemeClr val="dk1"/>
                          </a:solidFill>
                          <a:effectLst/>
                          <a:latin typeface="Bierstadt" panose="020B0004020202020204" pitchFamily="34" charset="0"/>
                        </a:rPr>
                        <a:t>Reference to JA Company Program</a:t>
                      </a:r>
                      <a:endParaRPr lang="en-US" sz="1400">
                        <a:latin typeface="Bierstadt" panose="020B0004020202020204" pitchFamily="34" charset="0"/>
                      </a:endParaRPr>
                    </a:p>
                  </a:txBody>
                  <a:tcPr>
                    <a:solidFill>
                      <a:schemeClr val="accent6">
                        <a:lumMod val="20000"/>
                        <a:lumOff val="80000"/>
                      </a:schemeClr>
                    </a:solidFill>
                  </a:tcPr>
                </a:tc>
                <a:tc>
                  <a:txBody>
                    <a:bodyPr/>
                    <a:lstStyle/>
                    <a:p>
                      <a:r>
                        <a:rPr lang="en-CA" sz="1400" kern="1200">
                          <a:solidFill>
                            <a:schemeClr val="dk1"/>
                          </a:solidFill>
                          <a:effectLst/>
                          <a:latin typeface="Bierstadt" panose="020B0004020202020204" pitchFamily="34" charset="0"/>
                        </a:rPr>
                        <a:t>Reference to a JA as an educational institution </a:t>
                      </a:r>
                      <a:endParaRPr lang="en-US" sz="1400" kern="1200">
                        <a:solidFill>
                          <a:schemeClr val="dk1"/>
                        </a:solidFill>
                        <a:effectLst/>
                        <a:latin typeface="Bierstadt" panose="020B0004020202020204" pitchFamily="34" charset="0"/>
                      </a:endParaRPr>
                    </a:p>
                    <a:p>
                      <a:r>
                        <a:rPr lang="en-CA" sz="1400" kern="1200">
                          <a:solidFill>
                            <a:schemeClr val="dk1"/>
                          </a:solidFill>
                          <a:effectLst/>
                          <a:latin typeface="Bierstadt" panose="020B0004020202020204" pitchFamily="34" charset="0"/>
                        </a:rPr>
                        <a:t>Reference to obtaining a degree or diploma through JA</a:t>
                      </a:r>
                      <a:endParaRPr lang="en-US" sz="1400">
                        <a:latin typeface="Bierstadt" panose="020B0004020202020204" pitchFamily="34" charset="0"/>
                      </a:endParaRPr>
                    </a:p>
                  </a:txBody>
                  <a:tcPr>
                    <a:solidFill>
                      <a:schemeClr val="bg1"/>
                    </a:solidFill>
                  </a:tcPr>
                </a:tc>
                <a:extLst>
                  <a:ext uri="{0D108BD9-81ED-4DB2-BD59-A6C34878D82A}">
                    <a16:rowId xmlns:a16="http://schemas.microsoft.com/office/drawing/2014/main" val="2228063369"/>
                  </a:ext>
                </a:extLst>
              </a:tr>
              <a:tr h="370840">
                <a:tc>
                  <a:txBody>
                    <a:bodyPr/>
                    <a:lstStyle/>
                    <a:p>
                      <a:r>
                        <a:rPr lang="en-US" sz="1400" b="1">
                          <a:latin typeface="Bierstadt" panose="020B0004020202020204" pitchFamily="34" charset="0"/>
                        </a:rPr>
                        <a:t>Skills</a:t>
                      </a:r>
                    </a:p>
                  </a:txBody>
                  <a:tcPr>
                    <a:solidFill>
                      <a:schemeClr val="bg1"/>
                    </a:solidFill>
                  </a:tcPr>
                </a:tc>
                <a:tc>
                  <a:txBody>
                    <a:bodyPr/>
                    <a:lstStyle/>
                    <a:p>
                      <a:r>
                        <a:rPr lang="en-CA" sz="1400" kern="1200">
                          <a:solidFill>
                            <a:schemeClr val="dk1"/>
                          </a:solidFill>
                          <a:effectLst/>
                          <a:latin typeface="Bierstadt" panose="020B0004020202020204" pitchFamily="34" charset="0"/>
                        </a:rPr>
                        <a:t>Add skills learned through JA Company Program i.e. team building, leadership</a:t>
                      </a:r>
                      <a:endParaRPr lang="en-US" sz="1400">
                        <a:latin typeface="Bierstadt" panose="020B0004020202020204" pitchFamily="34" charset="0"/>
                      </a:endParaRPr>
                    </a:p>
                  </a:txBody>
                  <a:tcPr>
                    <a:solidFill>
                      <a:schemeClr val="accent6">
                        <a:lumMod val="20000"/>
                        <a:lumOff val="80000"/>
                      </a:schemeClr>
                    </a:solidFill>
                  </a:tcPr>
                </a:tc>
                <a:tc>
                  <a:txBody>
                    <a:bodyPr/>
                    <a:lstStyle/>
                    <a:p>
                      <a:endParaRPr lang="en-US" sz="1400">
                        <a:latin typeface="Bierstadt" panose="020B0004020202020204" pitchFamily="34" charset="0"/>
                      </a:endParaRPr>
                    </a:p>
                  </a:txBody>
                  <a:tcPr>
                    <a:solidFill>
                      <a:schemeClr val="bg1"/>
                    </a:solidFill>
                  </a:tcPr>
                </a:tc>
                <a:extLst>
                  <a:ext uri="{0D108BD9-81ED-4DB2-BD59-A6C34878D82A}">
                    <a16:rowId xmlns:a16="http://schemas.microsoft.com/office/drawing/2014/main" val="614845467"/>
                  </a:ext>
                </a:extLst>
              </a:tr>
              <a:tr h="370840">
                <a:tc>
                  <a:txBody>
                    <a:bodyPr/>
                    <a:lstStyle/>
                    <a:p>
                      <a:r>
                        <a:rPr lang="en-US" sz="1400" b="1">
                          <a:latin typeface="Bierstadt" panose="020B0004020202020204" pitchFamily="34" charset="0"/>
                        </a:rPr>
                        <a:t>Interests</a:t>
                      </a:r>
                    </a:p>
                  </a:txBody>
                  <a:tcPr>
                    <a:solidFill>
                      <a:schemeClr val="bg1"/>
                    </a:solidFill>
                  </a:tcPr>
                </a:tc>
                <a:tc>
                  <a:txBody>
                    <a:bodyPr/>
                    <a:lstStyle/>
                    <a:p>
                      <a:r>
                        <a:rPr lang="en-CA" sz="1400" kern="1200">
                          <a:solidFill>
                            <a:schemeClr val="dk1"/>
                          </a:solidFill>
                          <a:effectLst/>
                          <a:latin typeface="Bierstadt" panose="020B0004020202020204" pitchFamily="34" charset="0"/>
                        </a:rPr>
                        <a:t>Include JA as an organization to follow </a:t>
                      </a:r>
                      <a:endParaRPr lang="en-US" sz="1400">
                        <a:latin typeface="Bierstadt" panose="020B0004020202020204" pitchFamily="34" charset="0"/>
                      </a:endParaRPr>
                    </a:p>
                  </a:txBody>
                  <a:tcPr>
                    <a:solidFill>
                      <a:schemeClr val="accent6">
                        <a:lumMod val="20000"/>
                        <a:lumOff val="80000"/>
                      </a:schemeClr>
                    </a:solidFill>
                  </a:tcPr>
                </a:tc>
                <a:tc>
                  <a:txBody>
                    <a:bodyPr/>
                    <a:lstStyle/>
                    <a:p>
                      <a:endParaRPr lang="en-US" sz="1400">
                        <a:latin typeface="Bierstadt" panose="020B0004020202020204" pitchFamily="34" charset="0"/>
                      </a:endParaRPr>
                    </a:p>
                  </a:txBody>
                  <a:tcPr>
                    <a:solidFill>
                      <a:schemeClr val="bg1"/>
                    </a:solidFill>
                  </a:tcPr>
                </a:tc>
                <a:extLst>
                  <a:ext uri="{0D108BD9-81ED-4DB2-BD59-A6C34878D82A}">
                    <a16:rowId xmlns:a16="http://schemas.microsoft.com/office/drawing/2014/main" val="3152430770"/>
                  </a:ext>
                </a:extLst>
              </a:tr>
              <a:tr h="370840">
                <a:tc>
                  <a:txBody>
                    <a:bodyPr/>
                    <a:lstStyle/>
                    <a:p>
                      <a:r>
                        <a:rPr lang="en-US" sz="1400" b="1">
                          <a:latin typeface="Bierstadt" panose="020B0004020202020204" pitchFamily="34" charset="0"/>
                        </a:rPr>
                        <a:t>Connections </a:t>
                      </a:r>
                    </a:p>
                  </a:txBody>
                  <a:tcPr>
                    <a:solidFill>
                      <a:schemeClr val="bg1"/>
                    </a:solidFill>
                  </a:tcPr>
                </a:tc>
                <a:tc>
                  <a:txBody>
                    <a:bodyPr/>
                    <a:lstStyle/>
                    <a:p>
                      <a:r>
                        <a:rPr lang="en-CA" sz="1400" kern="1200">
                          <a:solidFill>
                            <a:schemeClr val="dk1"/>
                          </a:solidFill>
                          <a:effectLst/>
                          <a:latin typeface="Bierstadt" panose="020B0004020202020204" pitchFamily="34" charset="0"/>
                        </a:rPr>
                        <a:t>When reaching out to people in the JA network communicate that you are a JA student</a:t>
                      </a:r>
                      <a:endParaRPr lang="en-US" sz="1400">
                        <a:latin typeface="Bierstadt" panose="020B0004020202020204" pitchFamily="34" charset="0"/>
                      </a:endParaRPr>
                    </a:p>
                  </a:txBody>
                  <a:tcPr>
                    <a:solidFill>
                      <a:schemeClr val="accent6">
                        <a:lumMod val="20000"/>
                        <a:lumOff val="80000"/>
                      </a:schemeClr>
                    </a:solidFill>
                  </a:tcPr>
                </a:tc>
                <a:tc>
                  <a:txBody>
                    <a:bodyPr/>
                    <a:lstStyle/>
                    <a:p>
                      <a:r>
                        <a:rPr lang="en-CA" sz="1400" kern="1200">
                          <a:solidFill>
                            <a:schemeClr val="dk1"/>
                          </a:solidFill>
                          <a:effectLst/>
                          <a:latin typeface="Bierstadt" panose="020B0004020202020204" pitchFamily="34" charset="0"/>
                        </a:rPr>
                        <a:t>Referring to yourself as an employee of a JA organization</a:t>
                      </a:r>
                      <a:endParaRPr lang="en-US" sz="1400">
                        <a:latin typeface="Bierstadt" panose="020B0004020202020204" pitchFamily="34" charset="0"/>
                      </a:endParaRPr>
                    </a:p>
                  </a:txBody>
                  <a:tcPr>
                    <a:solidFill>
                      <a:schemeClr val="bg1"/>
                    </a:solidFill>
                  </a:tcPr>
                </a:tc>
                <a:extLst>
                  <a:ext uri="{0D108BD9-81ED-4DB2-BD59-A6C34878D82A}">
                    <a16:rowId xmlns:a16="http://schemas.microsoft.com/office/drawing/2014/main" val="3301301273"/>
                  </a:ext>
                </a:extLst>
              </a:tr>
            </a:tbl>
          </a:graphicData>
        </a:graphic>
      </p:graphicFrame>
    </p:spTree>
    <p:extLst>
      <p:ext uri="{BB962C8B-B14F-4D97-AF65-F5344CB8AC3E}">
        <p14:creationId xmlns:p14="http://schemas.microsoft.com/office/powerpoint/2010/main" val="351596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C3A6-8D43-E22D-0BD3-381C22F039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ED8F-B9EB-31B5-4B1B-E01C23F4F0C1}"/>
              </a:ext>
            </a:extLst>
          </p:cNvPr>
          <p:cNvSpPr>
            <a:spLocks noGrp="1"/>
          </p:cNvSpPr>
          <p:nvPr>
            <p:ph type="title"/>
          </p:nvPr>
        </p:nvSpPr>
        <p:spPr/>
        <p:txBody>
          <a:bodyPr/>
          <a:lstStyle/>
          <a:p>
            <a:r>
              <a:rPr lang="en-US">
                <a:solidFill>
                  <a:srgbClr val="E3E24F"/>
                </a:solidFill>
              </a:rPr>
              <a:t>What is Norming?</a:t>
            </a:r>
          </a:p>
        </p:txBody>
      </p:sp>
      <p:sp>
        <p:nvSpPr>
          <p:cNvPr id="3" name="Text Placeholder 2">
            <a:extLst>
              <a:ext uri="{FF2B5EF4-FFF2-40B4-BE49-F238E27FC236}">
                <a16:creationId xmlns:a16="http://schemas.microsoft.com/office/drawing/2014/main" id="{9A77CE17-84B3-97BD-5A20-35C5154149FA}"/>
              </a:ext>
            </a:extLst>
          </p:cNvPr>
          <p:cNvSpPr>
            <a:spLocks noGrp="1"/>
          </p:cNvSpPr>
          <p:nvPr>
            <p:ph type="body" sz="quarter" idx="12"/>
          </p:nvPr>
        </p:nvSpPr>
        <p:spPr/>
        <p:txBody>
          <a:bodyPr/>
          <a:lstStyle/>
          <a:p>
            <a:pPr marL="0" indent="0">
              <a:buNone/>
            </a:pPr>
            <a:r>
              <a:rPr lang="en-US" b="1"/>
              <a:t>A </a:t>
            </a:r>
            <a:r>
              <a:rPr lang="en-US" b="1" u="sng"/>
              <a:t>norm</a:t>
            </a:r>
            <a:r>
              <a:rPr lang="en-US" b="1"/>
              <a:t> is an informal guideline about what is considered normal social behavior in a particular group. </a:t>
            </a:r>
          </a:p>
          <a:p>
            <a:pPr marL="0" indent="0">
              <a:buNone/>
            </a:pPr>
            <a:endParaRPr lang="en-US" b="1"/>
          </a:p>
          <a:p>
            <a:pPr marL="0" indent="0">
              <a:buNone/>
            </a:pPr>
            <a:r>
              <a:rPr lang="en-US" b="1"/>
              <a:t>5 STAGES OF GROUP DEVELOPMENT</a:t>
            </a:r>
          </a:p>
          <a:p>
            <a:r>
              <a:rPr lang="en-US"/>
              <a:t>Forming </a:t>
            </a:r>
          </a:p>
          <a:p>
            <a:r>
              <a:rPr lang="en-US"/>
              <a:t>Storming </a:t>
            </a:r>
          </a:p>
          <a:p>
            <a:r>
              <a:rPr lang="en-US"/>
              <a:t>Norming </a:t>
            </a:r>
          </a:p>
          <a:p>
            <a:r>
              <a:rPr lang="en-US"/>
              <a:t>Performing </a:t>
            </a:r>
          </a:p>
          <a:p>
            <a:r>
              <a:rPr lang="en-US"/>
              <a:t>Adjourning </a:t>
            </a:r>
          </a:p>
        </p:txBody>
      </p:sp>
      <p:sp>
        <p:nvSpPr>
          <p:cNvPr id="6" name="Right Triangle 5">
            <a:extLst>
              <a:ext uri="{FF2B5EF4-FFF2-40B4-BE49-F238E27FC236}">
                <a16:creationId xmlns:a16="http://schemas.microsoft.com/office/drawing/2014/main" id="{F107B3E3-D0B6-29E6-7C7A-DDD9E20F3097}"/>
              </a:ext>
              <a:ext uri="{C183D7F6-B498-43B3-948B-1728B52AA6E4}">
                <adec:decorative xmlns:adec="http://schemas.microsoft.com/office/drawing/2017/decorative" val="1"/>
              </a:ext>
            </a:extLst>
          </p:cNvPr>
          <p:cNvSpPr/>
          <p:nvPr/>
        </p:nvSpPr>
        <p:spPr>
          <a:xfrm flipH="1">
            <a:off x="9137904" y="4654296"/>
            <a:ext cx="3054096" cy="220370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oup of smiling young people standing on lawn outside brick building, wearing backpacks and tote bag, holding cellphones">
            <a:extLst>
              <a:ext uri="{FF2B5EF4-FFF2-40B4-BE49-F238E27FC236}">
                <a16:creationId xmlns:a16="http://schemas.microsoft.com/office/drawing/2014/main" id="{8C3F4789-CA6C-60D0-2782-473B5FE348BE}"/>
              </a:ext>
            </a:extLst>
          </p:cNvPr>
          <p:cNvPicPr>
            <a:picLocks noChangeAspect="1"/>
          </p:cNvPicPr>
          <p:nvPr/>
        </p:nvPicPr>
        <p:blipFill>
          <a:blip r:embed="rId3" cstate="screen">
            <a:extLst>
              <a:ext uri="{28A0092B-C50C-407E-A947-70E740481C1C}">
                <a14:useLocalDpi xmlns:a14="http://schemas.microsoft.com/office/drawing/2010/main"/>
              </a:ext>
            </a:extLst>
          </a:blip>
          <a:srcRect l="10796"/>
          <a:stretch>
            <a:fillRect/>
          </a:stretch>
        </p:blipFill>
        <p:spPr>
          <a:xfrm>
            <a:off x="6849584" y="3271706"/>
            <a:ext cx="4982082" cy="3141678"/>
          </a:xfrm>
          <a:prstGeom prst="rect">
            <a:avLst/>
          </a:prstGeom>
        </p:spPr>
      </p:pic>
    </p:spTree>
    <p:extLst>
      <p:ext uri="{BB962C8B-B14F-4D97-AF65-F5344CB8AC3E}">
        <p14:creationId xmlns:p14="http://schemas.microsoft.com/office/powerpoint/2010/main" val="22323617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FEDD-7121-36EF-83F9-713FFAC67692}"/>
              </a:ext>
            </a:extLst>
          </p:cNvPr>
          <p:cNvSpPr>
            <a:spLocks noGrp="1"/>
          </p:cNvSpPr>
          <p:nvPr>
            <p:ph type="title"/>
          </p:nvPr>
        </p:nvSpPr>
        <p:spPr/>
        <p:txBody>
          <a:bodyPr/>
          <a:lstStyle/>
          <a:p>
            <a:r>
              <a:rPr lang="en-US"/>
              <a:t>Sample Experience Profile</a:t>
            </a:r>
          </a:p>
        </p:txBody>
      </p:sp>
      <p:sp>
        <p:nvSpPr>
          <p:cNvPr id="6" name="Right Triangle 5">
            <a:extLst>
              <a:ext uri="{FF2B5EF4-FFF2-40B4-BE49-F238E27FC236}">
                <a16:creationId xmlns:a16="http://schemas.microsoft.com/office/drawing/2014/main" id="{B1238EAD-3BCB-B753-FBE0-BA9F444C6648}"/>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ADF319D-C8EF-C3CE-39B1-B1898B53F7F0}"/>
              </a:ext>
            </a:extLst>
          </p:cNvPr>
          <p:cNvSpPr>
            <a:spLocks noGrp="1"/>
          </p:cNvSpPr>
          <p:nvPr>
            <p:ph type="body" sz="quarter" idx="12"/>
          </p:nvPr>
        </p:nvSpPr>
        <p:spPr>
          <a:xfrm>
            <a:off x="651750" y="2396697"/>
            <a:ext cx="5188069" cy="2187518"/>
          </a:xfrm>
        </p:spPr>
        <p:txBody>
          <a:bodyPr/>
          <a:lstStyle/>
          <a:p>
            <a:r>
              <a:rPr lang="en-US"/>
              <a:t>Include </a:t>
            </a:r>
            <a:r>
              <a:rPr lang="en-US" b="1" u="sng"/>
              <a:t>JA Student Company</a:t>
            </a:r>
            <a:r>
              <a:rPr lang="en-US" b="1"/>
              <a:t> </a:t>
            </a:r>
            <a:r>
              <a:rPr lang="en-US"/>
              <a:t>and your </a:t>
            </a:r>
            <a:r>
              <a:rPr lang="en-US" b="1" u="sng"/>
              <a:t>role</a:t>
            </a:r>
            <a:r>
              <a:rPr lang="en-US"/>
              <a:t> in the </a:t>
            </a:r>
            <a:r>
              <a:rPr lang="en-US" b="1" u="sng"/>
              <a:t>title</a:t>
            </a:r>
            <a:r>
              <a:rPr lang="en-US"/>
              <a:t> field</a:t>
            </a:r>
          </a:p>
          <a:p>
            <a:endParaRPr lang="en-US"/>
          </a:p>
          <a:p>
            <a:r>
              <a:rPr lang="en-US"/>
              <a:t>Use </a:t>
            </a:r>
            <a:r>
              <a:rPr lang="en-US" b="1" u="sng"/>
              <a:t>internship</a:t>
            </a:r>
            <a:r>
              <a:rPr lang="en-US"/>
              <a:t> in the </a:t>
            </a:r>
            <a:r>
              <a:rPr lang="en-US" b="1" u="sng"/>
              <a:t>employment type</a:t>
            </a:r>
            <a:r>
              <a:rPr lang="en-US" b="1"/>
              <a:t> </a:t>
            </a:r>
            <a:r>
              <a:rPr lang="en-US"/>
              <a:t>field</a:t>
            </a:r>
          </a:p>
          <a:p>
            <a:endParaRPr lang="en-US"/>
          </a:p>
          <a:p>
            <a:r>
              <a:rPr lang="en-US"/>
              <a:t>Include </a:t>
            </a:r>
            <a:r>
              <a:rPr lang="en-US" b="1" u="sng"/>
              <a:t>JA Student Company</a:t>
            </a:r>
            <a:r>
              <a:rPr lang="en-US" b="1"/>
              <a:t> </a:t>
            </a:r>
            <a:r>
              <a:rPr lang="en-US"/>
              <a:t>and your </a:t>
            </a:r>
            <a:r>
              <a:rPr lang="en-US" b="1" u="sng"/>
              <a:t>company name</a:t>
            </a:r>
            <a:r>
              <a:rPr lang="en-US"/>
              <a:t> in the </a:t>
            </a:r>
            <a:r>
              <a:rPr lang="en-US" b="1" u="sng"/>
              <a:t>company</a:t>
            </a:r>
            <a:r>
              <a:rPr lang="en-US"/>
              <a:t> field.</a:t>
            </a:r>
          </a:p>
        </p:txBody>
      </p:sp>
      <p:pic>
        <p:nvPicPr>
          <p:cNvPr id="4" name="Picture 3">
            <a:extLst>
              <a:ext uri="{FF2B5EF4-FFF2-40B4-BE49-F238E27FC236}">
                <a16:creationId xmlns:a16="http://schemas.microsoft.com/office/drawing/2014/main" id="{06BBBAFB-14C1-85D2-0CD8-68DF23C82A8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l="6666" t="2954" r="3125" b="2500"/>
          <a:stretch>
            <a:fillRect/>
          </a:stretch>
        </p:blipFill>
        <p:spPr>
          <a:xfrm>
            <a:off x="7134733" y="1977661"/>
            <a:ext cx="4776992" cy="4589171"/>
          </a:xfrm>
          <a:prstGeom prst="rect">
            <a:avLst/>
          </a:prstGeom>
        </p:spPr>
      </p:pic>
      <p:sp>
        <p:nvSpPr>
          <p:cNvPr id="5" name="Arrow: Right 4">
            <a:extLst>
              <a:ext uri="{FF2B5EF4-FFF2-40B4-BE49-F238E27FC236}">
                <a16:creationId xmlns:a16="http://schemas.microsoft.com/office/drawing/2014/main" id="{FEA77FAA-25B3-78F6-A54D-3D3F92BD87B7}"/>
              </a:ext>
              <a:ext uri="{C183D7F6-B498-43B3-948B-1728B52AA6E4}">
                <adec:decorative xmlns:adec="http://schemas.microsoft.com/office/drawing/2017/decorative" val="1"/>
              </a:ext>
            </a:extLst>
          </p:cNvPr>
          <p:cNvSpPr/>
          <p:nvPr/>
        </p:nvSpPr>
        <p:spPr>
          <a:xfrm>
            <a:off x="5927108" y="2670567"/>
            <a:ext cx="1266950" cy="324849"/>
          </a:xfrm>
          <a:prstGeom prst="rightArrow">
            <a:avLst/>
          </a:prstGeom>
          <a:solidFill>
            <a:srgbClr val="224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80E1A74-6FFF-DBA3-43B0-1D41409E8D39}"/>
              </a:ext>
              <a:ext uri="{C183D7F6-B498-43B3-948B-1728B52AA6E4}">
                <adec:decorative xmlns:adec="http://schemas.microsoft.com/office/drawing/2017/decorative" val="1"/>
              </a:ext>
            </a:extLst>
          </p:cNvPr>
          <p:cNvSpPr/>
          <p:nvPr/>
        </p:nvSpPr>
        <p:spPr>
          <a:xfrm>
            <a:off x="5927108" y="3947397"/>
            <a:ext cx="1266950" cy="324849"/>
          </a:xfrm>
          <a:prstGeom prst="rightArrow">
            <a:avLst/>
          </a:prstGeom>
          <a:solidFill>
            <a:srgbClr val="224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179A56E8-015A-323E-502D-92DC2C87BA71}"/>
              </a:ext>
              <a:ext uri="{C183D7F6-B498-43B3-948B-1728B52AA6E4}">
                <adec:decorative xmlns:adec="http://schemas.microsoft.com/office/drawing/2017/decorative" val="1"/>
              </a:ext>
            </a:extLst>
          </p:cNvPr>
          <p:cNvSpPr/>
          <p:nvPr/>
        </p:nvSpPr>
        <p:spPr>
          <a:xfrm>
            <a:off x="5927108" y="3165607"/>
            <a:ext cx="1266950" cy="324849"/>
          </a:xfrm>
          <a:prstGeom prst="rightArrow">
            <a:avLst/>
          </a:prstGeom>
          <a:solidFill>
            <a:srgbClr val="224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204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9B9CD-63C2-856E-4836-DEA44A5EE95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8938667-D7CD-27CC-F847-005255FCF0A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A535349F-769C-6922-2A5E-0E582BD4A8A9}"/>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F7E9B4D2-3BFA-84DE-2BC9-83A1A7C559AF}"/>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3ADB95C-0972-EA88-6A14-37D27F3E6A26}"/>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HUMAN-CENTERED </a:t>
            </a:r>
            <a:br>
              <a:rPr lang="en-US">
                <a:solidFill>
                  <a:srgbClr val="E3E24F"/>
                </a:solidFill>
                <a:latin typeface="Arial Black" panose="020B0A04020102020204" pitchFamily="34" charset="0"/>
              </a:rPr>
            </a:br>
            <a:r>
              <a:rPr lang="en-US">
                <a:solidFill>
                  <a:srgbClr val="E3E24F"/>
                </a:solidFill>
                <a:latin typeface="Arial Black" panose="020B0A04020102020204" pitchFamily="34" charset="0"/>
              </a:rPr>
              <a:t>DESIGN</a:t>
            </a:r>
          </a:p>
        </p:txBody>
      </p:sp>
      <p:sp>
        <p:nvSpPr>
          <p:cNvPr id="14" name="Right Triangle 13">
            <a:extLst>
              <a:ext uri="{FF2B5EF4-FFF2-40B4-BE49-F238E27FC236}">
                <a16:creationId xmlns:a16="http://schemas.microsoft.com/office/drawing/2014/main" id="{31320A05-6CF3-1044-1DDF-1B69BEC93732}"/>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695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6C658-D453-5024-B824-E07344B60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5E28B6-F5FC-04E9-4A76-4414C63B954B}"/>
              </a:ext>
            </a:extLst>
          </p:cNvPr>
          <p:cNvSpPr>
            <a:spLocks noGrp="1"/>
          </p:cNvSpPr>
          <p:nvPr>
            <p:ph type="title"/>
          </p:nvPr>
        </p:nvSpPr>
        <p:spPr/>
        <p:txBody>
          <a:bodyPr/>
          <a:lstStyle/>
          <a:p>
            <a:r>
              <a:rPr lang="en-US"/>
              <a:t>Human-Centered Design</a:t>
            </a:r>
          </a:p>
        </p:txBody>
      </p:sp>
      <p:sp>
        <p:nvSpPr>
          <p:cNvPr id="3" name="Text Placeholder 2">
            <a:extLst>
              <a:ext uri="{FF2B5EF4-FFF2-40B4-BE49-F238E27FC236}">
                <a16:creationId xmlns:a16="http://schemas.microsoft.com/office/drawing/2014/main" id="{959C0224-D778-E866-8AAE-D3B29B51E696}"/>
              </a:ext>
            </a:extLst>
          </p:cNvPr>
          <p:cNvSpPr>
            <a:spLocks noGrp="1"/>
          </p:cNvSpPr>
          <p:nvPr>
            <p:ph type="body" sz="quarter" idx="12"/>
          </p:nvPr>
        </p:nvSpPr>
        <p:spPr>
          <a:xfrm>
            <a:off x="651750" y="2255454"/>
            <a:ext cx="5533897" cy="4033586"/>
          </a:xfrm>
        </p:spPr>
        <p:txBody>
          <a:bodyPr/>
          <a:lstStyle/>
          <a:p>
            <a:pPr marL="0" indent="0">
              <a:buNone/>
            </a:pPr>
            <a:r>
              <a:rPr lang="en-US" b="1"/>
              <a:t>Human-centered design thinking:</a:t>
            </a:r>
          </a:p>
          <a:p>
            <a:r>
              <a:rPr lang="en-US"/>
              <a:t>Grounds innovation in rich understanding of human needs </a:t>
            </a:r>
          </a:p>
          <a:p>
            <a:r>
              <a:rPr lang="en-US"/>
              <a:t>Understands problems first before investing in solutions </a:t>
            </a:r>
          </a:p>
          <a:p>
            <a:r>
              <a:rPr lang="en-US"/>
              <a:t>Creates holistic innovation concepts</a:t>
            </a:r>
          </a:p>
          <a:p>
            <a:r>
              <a:rPr lang="en-US"/>
              <a:t>Makes the future tangible to inspire action</a:t>
            </a:r>
          </a:p>
        </p:txBody>
      </p:sp>
      <p:sp>
        <p:nvSpPr>
          <p:cNvPr id="8" name="Rectangle 7">
            <a:extLst>
              <a:ext uri="{FF2B5EF4-FFF2-40B4-BE49-F238E27FC236}">
                <a16:creationId xmlns:a16="http://schemas.microsoft.com/office/drawing/2014/main" id="{16962064-F794-1CDB-7A08-26E5BACE0D0F}"/>
              </a:ext>
              <a:ext uri="{C183D7F6-B498-43B3-948B-1728B52AA6E4}">
                <adec:decorative xmlns:adec="http://schemas.microsoft.com/office/drawing/2017/decorative" val="1"/>
              </a:ext>
            </a:extLst>
          </p:cNvPr>
          <p:cNvSpPr/>
          <p:nvPr/>
        </p:nvSpPr>
        <p:spPr>
          <a:xfrm>
            <a:off x="6778305" y="2364168"/>
            <a:ext cx="5251257" cy="4033586"/>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One glowing fluorescent bulb amonst unlit incandescent bulbs">
            <a:extLst>
              <a:ext uri="{FF2B5EF4-FFF2-40B4-BE49-F238E27FC236}">
                <a16:creationId xmlns:a16="http://schemas.microsoft.com/office/drawing/2014/main" id="{2F976086-132E-F389-549E-9AB9771A74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8546" y="2255454"/>
            <a:ext cx="5134062" cy="3850547"/>
          </a:xfrm>
          <a:prstGeom prst="rect">
            <a:avLst/>
          </a:prstGeom>
        </p:spPr>
      </p:pic>
    </p:spTree>
    <p:extLst>
      <p:ext uri="{BB962C8B-B14F-4D97-AF65-F5344CB8AC3E}">
        <p14:creationId xmlns:p14="http://schemas.microsoft.com/office/powerpoint/2010/main" val="2731588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E213-1E57-58D6-979F-F99407C3B8D9}"/>
              </a:ext>
            </a:extLst>
          </p:cNvPr>
          <p:cNvSpPr>
            <a:spLocks noGrp="1"/>
          </p:cNvSpPr>
          <p:nvPr>
            <p:ph type="title"/>
          </p:nvPr>
        </p:nvSpPr>
        <p:spPr/>
        <p:txBody>
          <a:bodyPr/>
          <a:lstStyle/>
          <a:p>
            <a:r>
              <a:rPr lang="en-US"/>
              <a:t>Human-Centered Design</a:t>
            </a:r>
          </a:p>
        </p:txBody>
      </p:sp>
      <p:sp>
        <p:nvSpPr>
          <p:cNvPr id="3" name="Text Placeholder 2">
            <a:extLst>
              <a:ext uri="{FF2B5EF4-FFF2-40B4-BE49-F238E27FC236}">
                <a16:creationId xmlns:a16="http://schemas.microsoft.com/office/drawing/2014/main" id="{81BE3900-639F-B9CA-B4F6-61E760D74F95}"/>
              </a:ext>
            </a:extLst>
          </p:cNvPr>
          <p:cNvSpPr>
            <a:spLocks noGrp="1"/>
          </p:cNvSpPr>
          <p:nvPr>
            <p:ph type="body" sz="quarter" idx="12"/>
          </p:nvPr>
        </p:nvSpPr>
        <p:spPr>
          <a:xfrm>
            <a:off x="651750" y="2974428"/>
            <a:ext cx="11070858" cy="2617366"/>
          </a:xfrm>
        </p:spPr>
        <p:txBody>
          <a:bodyPr/>
          <a:lstStyle/>
          <a:p>
            <a:pPr marL="0" indent="0">
              <a:buNone/>
            </a:pPr>
            <a:r>
              <a:rPr lang="en-US" sz="3200"/>
              <a:t>5 PHASES </a:t>
            </a:r>
          </a:p>
          <a:p>
            <a:r>
              <a:rPr lang="en-US"/>
              <a:t>Frame </a:t>
            </a:r>
          </a:p>
          <a:p>
            <a:r>
              <a:rPr lang="en-US"/>
              <a:t>Discover </a:t>
            </a:r>
          </a:p>
          <a:p>
            <a:r>
              <a:rPr lang="en-US"/>
              <a:t>Analyze </a:t>
            </a:r>
          </a:p>
          <a:p>
            <a:r>
              <a:rPr lang="en-US"/>
              <a:t>Create </a:t>
            </a:r>
          </a:p>
          <a:p>
            <a:r>
              <a:rPr lang="en-US"/>
              <a:t>Develop </a:t>
            </a:r>
          </a:p>
        </p:txBody>
      </p:sp>
      <p:sp>
        <p:nvSpPr>
          <p:cNvPr id="17" name="Rectangle 16">
            <a:extLst>
              <a:ext uri="{FF2B5EF4-FFF2-40B4-BE49-F238E27FC236}">
                <a16:creationId xmlns:a16="http://schemas.microsoft.com/office/drawing/2014/main" id="{A275F332-9E5C-4FB5-D94E-CE4B23065021}"/>
              </a:ext>
              <a:ext uri="{C183D7F6-B498-43B3-948B-1728B52AA6E4}">
                <adec:decorative xmlns:adec="http://schemas.microsoft.com/office/drawing/2017/decorative" val="1"/>
              </a:ext>
            </a:extLst>
          </p:cNvPr>
          <p:cNvSpPr/>
          <p:nvPr/>
        </p:nvSpPr>
        <p:spPr>
          <a:xfrm>
            <a:off x="2927758" y="3467738"/>
            <a:ext cx="9076888" cy="1630746"/>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CFAE71-75CD-591D-61A9-1F773C45268C}"/>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3065" y="3037229"/>
            <a:ext cx="1558658" cy="2491767"/>
          </a:xfrm>
          <a:prstGeom prst="rect">
            <a:avLst/>
          </a:prstGeom>
        </p:spPr>
      </p:pic>
      <p:sp>
        <p:nvSpPr>
          <p:cNvPr id="18" name="Right Triangle 17">
            <a:extLst>
              <a:ext uri="{FF2B5EF4-FFF2-40B4-BE49-F238E27FC236}">
                <a16:creationId xmlns:a16="http://schemas.microsoft.com/office/drawing/2014/main" id="{C41A4D23-C3AD-CF4D-6D72-8559196704B9}"/>
              </a:ext>
              <a:ext uri="{C183D7F6-B498-43B3-948B-1728B52AA6E4}">
                <adec:decorative xmlns:adec="http://schemas.microsoft.com/office/drawing/2017/decorative" val="1"/>
              </a:ext>
            </a:extLst>
          </p:cNvPr>
          <p:cNvSpPr/>
          <p:nvPr/>
        </p:nvSpPr>
        <p:spPr>
          <a:xfrm flipH="1">
            <a:off x="9134856" y="5528992"/>
            <a:ext cx="3054096" cy="1329008"/>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8410B7E-59ED-FC53-088B-24DA2B8BB63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9209" y="3037230"/>
            <a:ext cx="1558659" cy="2470034"/>
          </a:xfrm>
          <a:prstGeom prst="rect">
            <a:avLst/>
          </a:prstGeom>
        </p:spPr>
      </p:pic>
      <p:pic>
        <p:nvPicPr>
          <p:cNvPr id="9" name="Picture 8">
            <a:extLst>
              <a:ext uri="{FF2B5EF4-FFF2-40B4-BE49-F238E27FC236}">
                <a16:creationId xmlns:a16="http://schemas.microsoft.com/office/drawing/2014/main" id="{7CE2A5AB-19BE-7A0E-C059-AB71ED87267F}"/>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05354" y="3037229"/>
            <a:ext cx="1545064" cy="2470034"/>
          </a:xfrm>
          <a:prstGeom prst="rect">
            <a:avLst/>
          </a:prstGeom>
        </p:spPr>
      </p:pic>
      <p:pic>
        <p:nvPicPr>
          <p:cNvPr id="11" name="Picture 10">
            <a:extLst>
              <a:ext uri="{FF2B5EF4-FFF2-40B4-BE49-F238E27FC236}">
                <a16:creationId xmlns:a16="http://schemas.microsoft.com/office/drawing/2014/main" id="{636D5AB3-AF23-2202-DDBB-75962D6401A0}"/>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31691" y="3037229"/>
            <a:ext cx="1554822" cy="2470035"/>
          </a:xfrm>
          <a:prstGeom prst="rect">
            <a:avLst/>
          </a:prstGeom>
        </p:spPr>
      </p:pic>
      <p:pic>
        <p:nvPicPr>
          <p:cNvPr id="13" name="Picture 12">
            <a:extLst>
              <a:ext uri="{FF2B5EF4-FFF2-40B4-BE49-F238E27FC236}">
                <a16:creationId xmlns:a16="http://schemas.microsoft.com/office/drawing/2014/main" id="{E2882CA3-2F04-DA90-BE8A-7EDC820C21D9}"/>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84049" y="3048094"/>
            <a:ext cx="1550231" cy="2470035"/>
          </a:xfrm>
          <a:prstGeom prst="rect">
            <a:avLst/>
          </a:prstGeom>
        </p:spPr>
      </p:pic>
    </p:spTree>
    <p:extLst>
      <p:ext uri="{BB962C8B-B14F-4D97-AF65-F5344CB8AC3E}">
        <p14:creationId xmlns:p14="http://schemas.microsoft.com/office/powerpoint/2010/main" val="2416498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C83E-0E95-DFB2-1FF7-EDB908289DA5}"/>
              </a:ext>
            </a:extLst>
          </p:cNvPr>
          <p:cNvSpPr>
            <a:spLocks noGrp="1"/>
          </p:cNvSpPr>
          <p:nvPr>
            <p:ph type="title"/>
          </p:nvPr>
        </p:nvSpPr>
        <p:spPr/>
        <p:txBody>
          <a:bodyPr/>
          <a:lstStyle/>
          <a:p>
            <a:r>
              <a:rPr lang="en-US"/>
              <a:t>Frame</a:t>
            </a:r>
          </a:p>
        </p:txBody>
      </p:sp>
      <p:sp>
        <p:nvSpPr>
          <p:cNvPr id="6" name="Rectangle 5">
            <a:extLst>
              <a:ext uri="{FF2B5EF4-FFF2-40B4-BE49-F238E27FC236}">
                <a16:creationId xmlns:a16="http://schemas.microsoft.com/office/drawing/2014/main" id="{96B4F45A-8CB5-88BC-0017-904A1A64C592}"/>
              </a:ext>
              <a:ext uri="{C183D7F6-B498-43B3-948B-1728B52AA6E4}">
                <adec:decorative xmlns:adec="http://schemas.microsoft.com/office/drawing/2017/decorative" val="1"/>
              </a:ext>
            </a:extLst>
          </p:cNvPr>
          <p:cNvSpPr/>
          <p:nvPr/>
        </p:nvSpPr>
        <p:spPr>
          <a:xfrm>
            <a:off x="6324599" y="2147583"/>
            <a:ext cx="5651765" cy="4371124"/>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CCAF27E-2AAD-5650-B0FA-51C4020C3FA7}"/>
              </a:ext>
            </a:extLst>
          </p:cNvPr>
          <p:cNvSpPr>
            <a:spLocks noGrp="1"/>
          </p:cNvSpPr>
          <p:nvPr>
            <p:ph type="body" sz="quarter" idx="12"/>
          </p:nvPr>
        </p:nvSpPr>
        <p:spPr>
          <a:xfrm>
            <a:off x="651750" y="2255454"/>
            <a:ext cx="5354767" cy="4033586"/>
          </a:xfrm>
        </p:spPr>
        <p:txBody>
          <a:bodyPr/>
          <a:lstStyle/>
          <a:p>
            <a:pPr marL="0" indent="0">
              <a:buNone/>
            </a:pPr>
            <a:r>
              <a:rPr lang="en-US" sz="3200"/>
              <a:t>BUSINESS PROBLEMS VS. HUMAN PROBLEMS </a:t>
            </a:r>
          </a:p>
          <a:p>
            <a:pPr marL="0" indent="0">
              <a:buNone/>
            </a:pPr>
            <a:endParaRPr lang="en-US"/>
          </a:p>
          <a:p>
            <a:pPr marL="0" indent="0">
              <a:buNone/>
            </a:pPr>
            <a:r>
              <a:rPr lang="en-US"/>
              <a:t>Balanced breakthrough model </a:t>
            </a:r>
          </a:p>
          <a:p>
            <a:pPr marL="0" indent="0">
              <a:buNone/>
            </a:pPr>
            <a:endParaRPr lang="en-US"/>
          </a:p>
          <a:p>
            <a:pPr marL="0" indent="0">
              <a:buNone/>
            </a:pPr>
            <a:r>
              <a:rPr lang="en-US"/>
              <a:t>Are you doing what you do because you </a:t>
            </a:r>
            <a:r>
              <a:rPr lang="en-US" b="1" u="sng"/>
              <a:t>can</a:t>
            </a:r>
            <a:r>
              <a:rPr lang="en-US"/>
              <a:t> or because you </a:t>
            </a:r>
            <a:r>
              <a:rPr lang="en-US" b="1" u="sng"/>
              <a:t>should</a:t>
            </a:r>
            <a:r>
              <a:rPr lang="en-US"/>
              <a:t>?</a:t>
            </a:r>
          </a:p>
        </p:txBody>
      </p:sp>
      <p:pic>
        <p:nvPicPr>
          <p:cNvPr id="5" name="Picture 4" descr="A triple venn diagram. One circle is labeled &quot;What's desirable from a human (user) perspective?&quot;. The second circle is labeled &quot;What's feasible from a capability perspective?&quot;. The third circle is labeled &quot;What's viabile from a business perspective?&quot;">
            <a:extLst>
              <a:ext uri="{FF2B5EF4-FFF2-40B4-BE49-F238E27FC236}">
                <a16:creationId xmlns:a16="http://schemas.microsoft.com/office/drawing/2014/main" id="{9500D389-967C-7E97-F04A-98C88F25FC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0504" y="2357478"/>
            <a:ext cx="5257782" cy="3951333"/>
          </a:xfrm>
          <a:prstGeom prst="rect">
            <a:avLst/>
          </a:prstGeom>
        </p:spPr>
      </p:pic>
    </p:spTree>
    <p:extLst>
      <p:ext uri="{BB962C8B-B14F-4D97-AF65-F5344CB8AC3E}">
        <p14:creationId xmlns:p14="http://schemas.microsoft.com/office/powerpoint/2010/main" val="2058349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38B0F-0355-90EE-2372-4780576D8A4F}"/>
            </a:ext>
          </a:extLst>
        </p:cNvPr>
        <p:cNvGrpSpPr/>
        <p:nvPr/>
      </p:nvGrpSpPr>
      <p:grpSpPr>
        <a:xfrm>
          <a:off x="0" y="0"/>
          <a:ext cx="0" cy="0"/>
          <a:chOff x="0" y="0"/>
          <a:chExt cx="0" cy="0"/>
        </a:xfrm>
      </p:grpSpPr>
      <p:sp>
        <p:nvSpPr>
          <p:cNvPr id="17" name="Right Triangle 16">
            <a:extLst>
              <a:ext uri="{FF2B5EF4-FFF2-40B4-BE49-F238E27FC236}">
                <a16:creationId xmlns:a16="http://schemas.microsoft.com/office/drawing/2014/main" id="{A29BE273-CDFA-8FC6-B4C3-A63A5625B113}"/>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FA594C-D408-2FB3-F326-64DB964CE6BE}"/>
              </a:ext>
            </a:extLst>
          </p:cNvPr>
          <p:cNvSpPr>
            <a:spLocks noGrp="1"/>
          </p:cNvSpPr>
          <p:nvPr>
            <p:ph type="title"/>
          </p:nvPr>
        </p:nvSpPr>
        <p:spPr/>
        <p:txBody>
          <a:bodyPr/>
          <a:lstStyle/>
          <a:p>
            <a:r>
              <a:rPr lang="en-US"/>
              <a:t>Frame</a:t>
            </a:r>
          </a:p>
        </p:txBody>
      </p:sp>
      <p:pic>
        <p:nvPicPr>
          <p:cNvPr id="16" name="Picture 15">
            <a:extLst>
              <a:ext uri="{FF2B5EF4-FFF2-40B4-BE49-F238E27FC236}">
                <a16:creationId xmlns:a16="http://schemas.microsoft.com/office/drawing/2014/main" id="{1B7249B5-9E40-BE35-C2B8-85585E820AF5}"/>
              </a:ext>
              <a:ext uri="{C183D7F6-B498-43B3-948B-1728B52AA6E4}">
                <adec:decorative xmlns:adec="http://schemas.microsoft.com/office/drawing/2017/decorative" val="1"/>
              </a:ext>
            </a:extLst>
          </p:cNvPr>
          <p:cNvPicPr>
            <a:picLocks noChangeAspect="1"/>
          </p:cNvPicPr>
          <p:nvPr/>
        </p:nvPicPr>
        <p:blipFill>
          <a:blip r:embed="rId3"/>
          <a:srcRect l="28498" t="16732" r="29749" b="24452"/>
          <a:stretch>
            <a:fillRect/>
          </a:stretch>
        </p:blipFill>
        <p:spPr>
          <a:xfrm>
            <a:off x="6417119" y="1500545"/>
            <a:ext cx="5704514" cy="5357106"/>
          </a:xfrm>
          <a:prstGeom prst="rect">
            <a:avLst/>
          </a:prstGeom>
        </p:spPr>
      </p:pic>
      <p:sp>
        <p:nvSpPr>
          <p:cNvPr id="8" name="Speech Bubble: Rectangle with Corners Rounded 7">
            <a:extLst>
              <a:ext uri="{FF2B5EF4-FFF2-40B4-BE49-F238E27FC236}">
                <a16:creationId xmlns:a16="http://schemas.microsoft.com/office/drawing/2014/main" id="{260DB800-3F56-7F2D-B8A5-ECBC02D53F68}"/>
              </a:ext>
              <a:ext uri="{C183D7F6-B498-43B3-948B-1728B52AA6E4}">
                <adec:decorative xmlns:adec="http://schemas.microsoft.com/office/drawing/2017/decorative" val="1"/>
              </a:ext>
            </a:extLst>
          </p:cNvPr>
          <p:cNvSpPr/>
          <p:nvPr/>
        </p:nvSpPr>
        <p:spPr>
          <a:xfrm>
            <a:off x="469392" y="2283497"/>
            <a:ext cx="6047949" cy="2811018"/>
          </a:xfrm>
          <a:custGeom>
            <a:avLst/>
            <a:gdLst>
              <a:gd name="csX0" fmla="*/ 0 w 6047949"/>
              <a:gd name="csY0" fmla="*/ 468512 h 2811018"/>
              <a:gd name="csX1" fmla="*/ 468512 w 6047949"/>
              <a:gd name="csY1" fmla="*/ 0 h 2811018"/>
              <a:gd name="csX2" fmla="*/ 988620 w 6047949"/>
              <a:gd name="csY2" fmla="*/ 0 h 2811018"/>
              <a:gd name="csX3" fmla="*/ 1539322 w 6047949"/>
              <a:gd name="csY3" fmla="*/ 0 h 2811018"/>
              <a:gd name="csX4" fmla="*/ 2212403 w 6047949"/>
              <a:gd name="csY4" fmla="*/ 0 h 2811018"/>
              <a:gd name="csX5" fmla="*/ 2732511 w 6047949"/>
              <a:gd name="csY5" fmla="*/ 0 h 2811018"/>
              <a:gd name="csX6" fmla="*/ 3527970 w 6047949"/>
              <a:gd name="csY6" fmla="*/ 0 h 2811018"/>
              <a:gd name="csX7" fmla="*/ 3527970 w 6047949"/>
              <a:gd name="csY7" fmla="*/ 0 h 2811018"/>
              <a:gd name="csX8" fmla="*/ 3986606 w 6047949"/>
              <a:gd name="csY8" fmla="*/ 0 h 2811018"/>
              <a:gd name="csX9" fmla="*/ 4475482 w 6047949"/>
              <a:gd name="csY9" fmla="*/ 0 h 2811018"/>
              <a:gd name="csX10" fmla="*/ 5039958 w 6047949"/>
              <a:gd name="csY10" fmla="*/ 0 h 2811018"/>
              <a:gd name="csX11" fmla="*/ 5579437 w 6047949"/>
              <a:gd name="csY11" fmla="*/ 0 h 2811018"/>
              <a:gd name="csX12" fmla="*/ 6047949 w 6047949"/>
              <a:gd name="csY12" fmla="*/ 468512 h 2811018"/>
              <a:gd name="csX13" fmla="*/ 6047949 w 6047949"/>
              <a:gd name="csY13" fmla="*/ 1054137 h 2811018"/>
              <a:gd name="csX14" fmla="*/ 6047949 w 6047949"/>
              <a:gd name="csY14" fmla="*/ 1639761 h 2811018"/>
              <a:gd name="csX15" fmla="*/ 6516361 w 6047949"/>
              <a:gd name="csY15" fmla="*/ 1855682 h 2811018"/>
              <a:gd name="csX16" fmla="*/ 6969824 w 6047949"/>
              <a:gd name="csY16" fmla="*/ 2064713 h 2811018"/>
              <a:gd name="csX17" fmla="*/ 7542881 w 6047949"/>
              <a:gd name="csY17" fmla="*/ 2328872 h 2811018"/>
              <a:gd name="csX18" fmla="*/ 7089418 w 6047949"/>
              <a:gd name="csY18" fmla="*/ 2333010 h 2811018"/>
              <a:gd name="csX19" fmla="*/ 6591108 w 6047949"/>
              <a:gd name="csY19" fmla="*/ 2337558 h 2811018"/>
              <a:gd name="csX20" fmla="*/ 6047949 w 6047949"/>
              <a:gd name="csY20" fmla="*/ 2342515 h 2811018"/>
              <a:gd name="csX21" fmla="*/ 6047949 w 6047949"/>
              <a:gd name="csY21" fmla="*/ 2342506 h 2811018"/>
              <a:gd name="csX22" fmla="*/ 5579437 w 6047949"/>
              <a:gd name="csY22" fmla="*/ 2811018 h 2811018"/>
              <a:gd name="csX23" fmla="*/ 5039958 w 6047949"/>
              <a:gd name="csY23" fmla="*/ 2811018 h 2811018"/>
              <a:gd name="csX24" fmla="*/ 4551082 w 6047949"/>
              <a:gd name="csY24" fmla="*/ 2811018 h 2811018"/>
              <a:gd name="csX25" fmla="*/ 4031966 w 6047949"/>
              <a:gd name="csY25" fmla="*/ 2811018 h 2811018"/>
              <a:gd name="csX26" fmla="*/ 3527970 w 6047949"/>
              <a:gd name="csY26" fmla="*/ 2811018 h 2811018"/>
              <a:gd name="csX27" fmla="*/ 3527970 w 6047949"/>
              <a:gd name="csY27" fmla="*/ 2811018 h 2811018"/>
              <a:gd name="csX28" fmla="*/ 2946673 w 6047949"/>
              <a:gd name="csY28" fmla="*/ 2811018 h 2811018"/>
              <a:gd name="csX29" fmla="*/ 2334781 w 6047949"/>
              <a:gd name="csY29" fmla="*/ 2811018 h 2811018"/>
              <a:gd name="csX30" fmla="*/ 1661701 w 6047949"/>
              <a:gd name="csY30" fmla="*/ 2811018 h 2811018"/>
              <a:gd name="csX31" fmla="*/ 1110998 w 6047949"/>
              <a:gd name="csY31" fmla="*/ 2811018 h 2811018"/>
              <a:gd name="csX32" fmla="*/ 468512 w 6047949"/>
              <a:gd name="csY32" fmla="*/ 2811018 h 2811018"/>
              <a:gd name="csX33" fmla="*/ 0 w 6047949"/>
              <a:gd name="csY33" fmla="*/ 2342506 h 2811018"/>
              <a:gd name="csX34" fmla="*/ 0 w 6047949"/>
              <a:gd name="csY34" fmla="*/ 2342515 h 2811018"/>
              <a:gd name="csX35" fmla="*/ 0 w 6047949"/>
              <a:gd name="csY35" fmla="*/ 2012221 h 2811018"/>
              <a:gd name="csX36" fmla="*/ 0 w 6047949"/>
              <a:gd name="csY36" fmla="*/ 1639761 h 2811018"/>
              <a:gd name="csX37" fmla="*/ 0 w 6047949"/>
              <a:gd name="csY37" fmla="*/ 1639761 h 2811018"/>
              <a:gd name="csX38" fmla="*/ 0 w 6047949"/>
              <a:gd name="csY38" fmla="*/ 1065849 h 2811018"/>
              <a:gd name="csX39" fmla="*/ 0 w 6047949"/>
              <a:gd name="csY39" fmla="*/ 468512 h 28110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Lst>
            <a:rect l="l" t="t" r="r" b="b"/>
            <a:pathLst>
              <a:path w="6047949" h="2811018" fill="none" extrusionOk="0">
                <a:moveTo>
                  <a:pt x="0" y="468512"/>
                </a:moveTo>
                <a:cubicBezTo>
                  <a:pt x="-40058" y="169185"/>
                  <a:pt x="173956" y="-2513"/>
                  <a:pt x="468512" y="0"/>
                </a:cubicBezTo>
                <a:cubicBezTo>
                  <a:pt x="591031" y="4867"/>
                  <a:pt x="880321" y="750"/>
                  <a:pt x="988620" y="0"/>
                </a:cubicBezTo>
                <a:cubicBezTo>
                  <a:pt x="1096919" y="-750"/>
                  <a:pt x="1325694" y="-6324"/>
                  <a:pt x="1539322" y="0"/>
                </a:cubicBezTo>
                <a:cubicBezTo>
                  <a:pt x="1752950" y="6324"/>
                  <a:pt x="2033631" y="-13304"/>
                  <a:pt x="2212403" y="0"/>
                </a:cubicBezTo>
                <a:cubicBezTo>
                  <a:pt x="2391175" y="13304"/>
                  <a:pt x="2503466" y="-22571"/>
                  <a:pt x="2732511" y="0"/>
                </a:cubicBezTo>
                <a:cubicBezTo>
                  <a:pt x="2961556" y="22571"/>
                  <a:pt x="3292248" y="18606"/>
                  <a:pt x="3527970" y="0"/>
                </a:cubicBezTo>
                <a:lnTo>
                  <a:pt x="3527970" y="0"/>
                </a:lnTo>
                <a:cubicBezTo>
                  <a:pt x="3750042" y="5621"/>
                  <a:pt x="3788773" y="932"/>
                  <a:pt x="3986606" y="0"/>
                </a:cubicBezTo>
                <a:cubicBezTo>
                  <a:pt x="4184439" y="-932"/>
                  <a:pt x="4249248" y="-15359"/>
                  <a:pt x="4475482" y="0"/>
                </a:cubicBezTo>
                <a:cubicBezTo>
                  <a:pt x="4701716" y="15359"/>
                  <a:pt x="4766397" y="10272"/>
                  <a:pt x="5039958" y="0"/>
                </a:cubicBezTo>
                <a:cubicBezTo>
                  <a:pt x="5270735" y="7695"/>
                  <a:pt x="5368724" y="11512"/>
                  <a:pt x="5579437" y="0"/>
                </a:cubicBezTo>
                <a:cubicBezTo>
                  <a:pt x="5868106" y="45035"/>
                  <a:pt x="6085661" y="209006"/>
                  <a:pt x="6047949" y="468512"/>
                </a:cubicBezTo>
                <a:cubicBezTo>
                  <a:pt x="6023498" y="644175"/>
                  <a:pt x="6049769" y="844495"/>
                  <a:pt x="6047949" y="1054137"/>
                </a:cubicBezTo>
                <a:cubicBezTo>
                  <a:pt x="6046129" y="1263780"/>
                  <a:pt x="6063468" y="1386469"/>
                  <a:pt x="6047949" y="1639761"/>
                </a:cubicBezTo>
                <a:cubicBezTo>
                  <a:pt x="6150147" y="1676230"/>
                  <a:pt x="6305172" y="1778153"/>
                  <a:pt x="6516361" y="1855682"/>
                </a:cubicBezTo>
                <a:cubicBezTo>
                  <a:pt x="6727550" y="1933212"/>
                  <a:pt x="6781233" y="1989631"/>
                  <a:pt x="6969824" y="2064713"/>
                </a:cubicBezTo>
                <a:cubicBezTo>
                  <a:pt x="7158416" y="2139794"/>
                  <a:pt x="7288740" y="2218826"/>
                  <a:pt x="7542881" y="2328872"/>
                </a:cubicBezTo>
                <a:cubicBezTo>
                  <a:pt x="7318371" y="2333496"/>
                  <a:pt x="7297819" y="2310344"/>
                  <a:pt x="7089418" y="2333010"/>
                </a:cubicBezTo>
                <a:cubicBezTo>
                  <a:pt x="6881017" y="2355677"/>
                  <a:pt x="6780058" y="2321620"/>
                  <a:pt x="6591108" y="2337558"/>
                </a:cubicBezTo>
                <a:cubicBezTo>
                  <a:pt x="6402158" y="2353496"/>
                  <a:pt x="6179083" y="2327129"/>
                  <a:pt x="6047949" y="2342515"/>
                </a:cubicBezTo>
                <a:lnTo>
                  <a:pt x="6047949" y="2342506"/>
                </a:lnTo>
                <a:cubicBezTo>
                  <a:pt x="6032996" y="2612258"/>
                  <a:pt x="5799556" y="2834042"/>
                  <a:pt x="5579437" y="2811018"/>
                </a:cubicBezTo>
                <a:cubicBezTo>
                  <a:pt x="5399906" y="2831301"/>
                  <a:pt x="5181031" y="2803571"/>
                  <a:pt x="5039958" y="2811018"/>
                </a:cubicBezTo>
                <a:cubicBezTo>
                  <a:pt x="4851094" y="2814763"/>
                  <a:pt x="4714520" y="2787811"/>
                  <a:pt x="4551082" y="2811018"/>
                </a:cubicBezTo>
                <a:cubicBezTo>
                  <a:pt x="4387644" y="2834225"/>
                  <a:pt x="4235980" y="2787146"/>
                  <a:pt x="4031966" y="2811018"/>
                </a:cubicBezTo>
                <a:cubicBezTo>
                  <a:pt x="3827952" y="2834890"/>
                  <a:pt x="3636011" y="2812287"/>
                  <a:pt x="3527970" y="2811018"/>
                </a:cubicBezTo>
                <a:lnTo>
                  <a:pt x="3527970" y="2811018"/>
                </a:lnTo>
                <a:cubicBezTo>
                  <a:pt x="3361425" y="2829711"/>
                  <a:pt x="3093264" y="2828732"/>
                  <a:pt x="2946673" y="2811018"/>
                </a:cubicBezTo>
                <a:cubicBezTo>
                  <a:pt x="2800082" y="2793304"/>
                  <a:pt x="2539435" y="2793182"/>
                  <a:pt x="2334781" y="2811018"/>
                </a:cubicBezTo>
                <a:cubicBezTo>
                  <a:pt x="2130127" y="2828854"/>
                  <a:pt x="1802622" y="2841279"/>
                  <a:pt x="1661701" y="2811018"/>
                </a:cubicBezTo>
                <a:cubicBezTo>
                  <a:pt x="1520780" y="2780757"/>
                  <a:pt x="1242297" y="2827773"/>
                  <a:pt x="1110998" y="2811018"/>
                </a:cubicBezTo>
                <a:cubicBezTo>
                  <a:pt x="979699" y="2794263"/>
                  <a:pt x="751462" y="2833230"/>
                  <a:pt x="468512" y="2811018"/>
                </a:cubicBezTo>
                <a:cubicBezTo>
                  <a:pt x="235844" y="2809876"/>
                  <a:pt x="45097" y="2557117"/>
                  <a:pt x="0" y="2342506"/>
                </a:cubicBezTo>
                <a:lnTo>
                  <a:pt x="0" y="2342515"/>
                </a:lnTo>
                <a:cubicBezTo>
                  <a:pt x="-10074" y="2216076"/>
                  <a:pt x="646" y="2149329"/>
                  <a:pt x="0" y="2012221"/>
                </a:cubicBezTo>
                <a:cubicBezTo>
                  <a:pt x="-646" y="1875113"/>
                  <a:pt x="-12441" y="1756668"/>
                  <a:pt x="0" y="1639761"/>
                </a:cubicBezTo>
                <a:lnTo>
                  <a:pt x="0" y="1639761"/>
                </a:lnTo>
                <a:cubicBezTo>
                  <a:pt x="8596" y="1433879"/>
                  <a:pt x="-10073" y="1230101"/>
                  <a:pt x="0" y="1065849"/>
                </a:cubicBezTo>
                <a:cubicBezTo>
                  <a:pt x="10073" y="901597"/>
                  <a:pt x="8200" y="662448"/>
                  <a:pt x="0" y="468512"/>
                </a:cubicBezTo>
                <a:close/>
              </a:path>
              <a:path w="6047949" h="2811018" stroke="0" extrusionOk="0">
                <a:moveTo>
                  <a:pt x="0" y="468512"/>
                </a:moveTo>
                <a:cubicBezTo>
                  <a:pt x="8020" y="191861"/>
                  <a:pt x="156649" y="22281"/>
                  <a:pt x="468512" y="0"/>
                </a:cubicBezTo>
                <a:cubicBezTo>
                  <a:pt x="603704" y="22849"/>
                  <a:pt x="815787" y="21743"/>
                  <a:pt x="1049809" y="0"/>
                </a:cubicBezTo>
                <a:cubicBezTo>
                  <a:pt x="1283831" y="-21743"/>
                  <a:pt x="1362890" y="-4006"/>
                  <a:pt x="1661701" y="0"/>
                </a:cubicBezTo>
                <a:cubicBezTo>
                  <a:pt x="1960512" y="4006"/>
                  <a:pt x="2033192" y="27361"/>
                  <a:pt x="2334781" y="0"/>
                </a:cubicBezTo>
                <a:cubicBezTo>
                  <a:pt x="2636370" y="-27361"/>
                  <a:pt x="2739693" y="-2714"/>
                  <a:pt x="2946673" y="0"/>
                </a:cubicBezTo>
                <a:cubicBezTo>
                  <a:pt x="3153653" y="2714"/>
                  <a:pt x="3239702" y="3006"/>
                  <a:pt x="3527970" y="0"/>
                </a:cubicBezTo>
                <a:lnTo>
                  <a:pt x="3527970" y="0"/>
                </a:lnTo>
                <a:cubicBezTo>
                  <a:pt x="3670137" y="21719"/>
                  <a:pt x="3822166" y="-12551"/>
                  <a:pt x="4031966" y="0"/>
                </a:cubicBezTo>
                <a:cubicBezTo>
                  <a:pt x="4241766" y="12551"/>
                  <a:pt x="4356395" y="17575"/>
                  <a:pt x="4535962" y="0"/>
                </a:cubicBezTo>
                <a:cubicBezTo>
                  <a:pt x="4715529" y="-17575"/>
                  <a:pt x="4846384" y="452"/>
                  <a:pt x="5039958" y="0"/>
                </a:cubicBezTo>
                <a:cubicBezTo>
                  <a:pt x="5233707" y="-1364"/>
                  <a:pt x="5464682" y="7497"/>
                  <a:pt x="5579437" y="0"/>
                </a:cubicBezTo>
                <a:cubicBezTo>
                  <a:pt x="5778837" y="-597"/>
                  <a:pt x="6050444" y="199031"/>
                  <a:pt x="6047949" y="468512"/>
                </a:cubicBezTo>
                <a:cubicBezTo>
                  <a:pt x="6050017" y="648192"/>
                  <a:pt x="6058054" y="824847"/>
                  <a:pt x="6047949" y="1077561"/>
                </a:cubicBezTo>
                <a:cubicBezTo>
                  <a:pt x="6037844" y="1330275"/>
                  <a:pt x="6049009" y="1501678"/>
                  <a:pt x="6047949" y="1639761"/>
                </a:cubicBezTo>
                <a:cubicBezTo>
                  <a:pt x="6166771" y="1693489"/>
                  <a:pt x="6417353" y="1839342"/>
                  <a:pt x="6561209" y="1876356"/>
                </a:cubicBezTo>
                <a:cubicBezTo>
                  <a:pt x="6705065" y="1913370"/>
                  <a:pt x="6881386" y="2022149"/>
                  <a:pt x="7059520" y="2106059"/>
                </a:cubicBezTo>
                <a:cubicBezTo>
                  <a:pt x="7237654" y="2189970"/>
                  <a:pt x="7373259" y="2278727"/>
                  <a:pt x="7542881" y="2328872"/>
                </a:cubicBezTo>
                <a:cubicBezTo>
                  <a:pt x="7440059" y="2312775"/>
                  <a:pt x="7200380" y="2322304"/>
                  <a:pt x="7059520" y="2333283"/>
                </a:cubicBezTo>
                <a:cubicBezTo>
                  <a:pt x="6918660" y="2344262"/>
                  <a:pt x="6797746" y="2345938"/>
                  <a:pt x="6591108" y="2337558"/>
                </a:cubicBezTo>
                <a:cubicBezTo>
                  <a:pt x="6384470" y="2329178"/>
                  <a:pt x="6225442" y="2360459"/>
                  <a:pt x="6047949" y="2342515"/>
                </a:cubicBezTo>
                <a:lnTo>
                  <a:pt x="6047949" y="2342506"/>
                </a:lnTo>
                <a:cubicBezTo>
                  <a:pt x="6051374" y="2654073"/>
                  <a:pt x="5819469" y="2806851"/>
                  <a:pt x="5579437" y="2811018"/>
                </a:cubicBezTo>
                <a:cubicBezTo>
                  <a:pt x="5457316" y="2815353"/>
                  <a:pt x="5209864" y="2837217"/>
                  <a:pt x="5039958" y="2811018"/>
                </a:cubicBezTo>
                <a:cubicBezTo>
                  <a:pt x="4842152" y="2830378"/>
                  <a:pt x="4731358" y="2828166"/>
                  <a:pt x="4535962" y="2811018"/>
                </a:cubicBezTo>
                <a:cubicBezTo>
                  <a:pt x="4340566" y="2793870"/>
                  <a:pt x="4181187" y="2820696"/>
                  <a:pt x="4062206" y="2811018"/>
                </a:cubicBezTo>
                <a:cubicBezTo>
                  <a:pt x="3943225" y="2801340"/>
                  <a:pt x="3757904" y="2802185"/>
                  <a:pt x="3527970" y="2811018"/>
                </a:cubicBezTo>
                <a:lnTo>
                  <a:pt x="3527970" y="2811018"/>
                </a:lnTo>
                <a:cubicBezTo>
                  <a:pt x="3220668" y="2824324"/>
                  <a:pt x="3037585" y="2812395"/>
                  <a:pt x="2885484" y="2811018"/>
                </a:cubicBezTo>
                <a:cubicBezTo>
                  <a:pt x="2733383" y="2809641"/>
                  <a:pt x="2522178" y="2821624"/>
                  <a:pt x="2334781" y="2811018"/>
                </a:cubicBezTo>
                <a:cubicBezTo>
                  <a:pt x="2147384" y="2800412"/>
                  <a:pt x="2000109" y="2830406"/>
                  <a:pt x="1692295" y="2811018"/>
                </a:cubicBezTo>
                <a:cubicBezTo>
                  <a:pt x="1384481" y="2791630"/>
                  <a:pt x="1352771" y="2791495"/>
                  <a:pt x="1049809" y="2811018"/>
                </a:cubicBezTo>
                <a:cubicBezTo>
                  <a:pt x="746847" y="2830541"/>
                  <a:pt x="680556" y="2835301"/>
                  <a:pt x="468512" y="2811018"/>
                </a:cubicBezTo>
                <a:cubicBezTo>
                  <a:pt x="191081" y="2857303"/>
                  <a:pt x="-24157" y="2620439"/>
                  <a:pt x="0" y="2342506"/>
                </a:cubicBezTo>
                <a:lnTo>
                  <a:pt x="0" y="2342515"/>
                </a:lnTo>
                <a:cubicBezTo>
                  <a:pt x="-15011" y="2221876"/>
                  <a:pt x="6804" y="2123171"/>
                  <a:pt x="0" y="2005193"/>
                </a:cubicBezTo>
                <a:cubicBezTo>
                  <a:pt x="-6804" y="1887215"/>
                  <a:pt x="-17228" y="1797241"/>
                  <a:pt x="0" y="1639761"/>
                </a:cubicBezTo>
                <a:lnTo>
                  <a:pt x="0" y="1639761"/>
                </a:lnTo>
                <a:cubicBezTo>
                  <a:pt x="9405" y="1468379"/>
                  <a:pt x="18992" y="1213063"/>
                  <a:pt x="0" y="1065849"/>
                </a:cubicBezTo>
                <a:cubicBezTo>
                  <a:pt x="-18992" y="918635"/>
                  <a:pt x="6998" y="726607"/>
                  <a:pt x="0" y="468512"/>
                </a:cubicBezTo>
                <a:close/>
              </a:path>
            </a:pathLst>
          </a:custGeom>
          <a:solidFill>
            <a:schemeClr val="bg1"/>
          </a:solidFill>
          <a:ln w="57150">
            <a:solidFill>
              <a:srgbClr val="28708B"/>
            </a:solidFill>
            <a:extLst>
              <a:ext uri="{C807C97D-BFC1-408E-A445-0C87EB9F89A2}">
                <ask:lineSketchStyleProps xmlns:ask="http://schemas.microsoft.com/office/drawing/2018/sketchyshapes" sd="97564965">
                  <a:prstGeom prst="wedgeRoundRectCallout">
                    <a:avLst>
                      <a:gd name="adj1" fmla="val 74718"/>
                      <a:gd name="adj2" fmla="val 32848"/>
                      <a:gd name="adj3" fmla="val 16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D4939D3-DD0C-1464-74BD-D73CC5D3DDF3}"/>
              </a:ext>
            </a:extLst>
          </p:cNvPr>
          <p:cNvSpPr>
            <a:spLocks noGrp="1"/>
          </p:cNvSpPr>
          <p:nvPr>
            <p:ph type="body" sz="quarter" idx="12"/>
          </p:nvPr>
        </p:nvSpPr>
        <p:spPr>
          <a:xfrm>
            <a:off x="1279890" y="2777422"/>
            <a:ext cx="4426952" cy="3935435"/>
          </a:xfrm>
        </p:spPr>
        <p:txBody>
          <a:bodyPr/>
          <a:lstStyle/>
          <a:p>
            <a:pPr marL="0" indent="0" algn="ctr">
              <a:buNone/>
            </a:pPr>
            <a:r>
              <a:rPr lang="en-US" i="1"/>
              <a:t>If I had an hour to solve a problem, I’d spend 55 minutes thinking about the problem and 5 minutes thinking about solutions. </a:t>
            </a:r>
          </a:p>
          <a:p>
            <a:pPr marL="0" indent="0" algn="ctr">
              <a:buNone/>
            </a:pPr>
            <a:endParaRPr lang="en-US" i="1"/>
          </a:p>
          <a:p>
            <a:pPr marL="0" indent="0" algn="ctr">
              <a:buNone/>
            </a:pPr>
            <a:endParaRPr lang="en-US" i="1"/>
          </a:p>
          <a:p>
            <a:pPr marL="0" indent="0" algn="ctr">
              <a:buNone/>
            </a:pPr>
            <a:endParaRPr lang="en-US" i="1"/>
          </a:p>
          <a:p>
            <a:pPr marL="0" indent="0" algn="ctr">
              <a:buNone/>
            </a:pPr>
            <a:r>
              <a:rPr lang="en-US" i="1"/>
              <a:t>- Albert Einstein </a:t>
            </a:r>
          </a:p>
          <a:p>
            <a:pPr marL="0" indent="0" algn="ctr">
              <a:buNone/>
            </a:pPr>
            <a:endParaRPr lang="en-US"/>
          </a:p>
        </p:txBody>
      </p:sp>
      <p:pic>
        <p:nvPicPr>
          <p:cNvPr id="10" name="Picture 9">
            <a:extLst>
              <a:ext uri="{FF2B5EF4-FFF2-40B4-BE49-F238E27FC236}">
                <a16:creationId xmlns:a16="http://schemas.microsoft.com/office/drawing/2014/main" id="{BE75088B-EF1F-6678-E4B3-5D6214CFF792}"/>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5514" y="3518034"/>
            <a:ext cx="1487687" cy="1487687"/>
          </a:xfrm>
          <a:prstGeom prst="rect">
            <a:avLst/>
          </a:prstGeom>
        </p:spPr>
      </p:pic>
      <p:pic>
        <p:nvPicPr>
          <p:cNvPr id="11" name="Picture 10">
            <a:extLst>
              <a:ext uri="{FF2B5EF4-FFF2-40B4-BE49-F238E27FC236}">
                <a16:creationId xmlns:a16="http://schemas.microsoft.com/office/drawing/2014/main" id="{C1C70A06-BF03-AF9D-6364-0198508AEDE4}"/>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351056" y="2201319"/>
            <a:ext cx="1380481" cy="1487687"/>
          </a:xfrm>
          <a:prstGeom prst="rect">
            <a:avLst/>
          </a:prstGeom>
        </p:spPr>
      </p:pic>
    </p:spTree>
    <p:extLst>
      <p:ext uri="{BB962C8B-B14F-4D97-AF65-F5344CB8AC3E}">
        <p14:creationId xmlns:p14="http://schemas.microsoft.com/office/powerpoint/2010/main" val="3940764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82FEE-9784-B403-74D4-7CA7407082DB}"/>
            </a:ext>
          </a:extLst>
        </p:cNvPr>
        <p:cNvGrpSpPr/>
        <p:nvPr/>
      </p:nvGrpSpPr>
      <p:grpSpPr>
        <a:xfrm>
          <a:off x="0" y="0"/>
          <a:ext cx="0" cy="0"/>
          <a:chOff x="0" y="0"/>
          <a:chExt cx="0" cy="0"/>
        </a:xfrm>
      </p:grpSpPr>
      <p:sp>
        <p:nvSpPr>
          <p:cNvPr id="11" name="Right Triangle 10">
            <a:extLst>
              <a:ext uri="{FF2B5EF4-FFF2-40B4-BE49-F238E27FC236}">
                <a16:creationId xmlns:a16="http://schemas.microsoft.com/office/drawing/2014/main" id="{0D7F3D9E-575D-A138-E750-B15C28094CD8}"/>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D7F246-3A7A-DF14-452E-5BCBF0F4DE63}"/>
              </a:ext>
            </a:extLst>
          </p:cNvPr>
          <p:cNvSpPr>
            <a:spLocks noGrp="1"/>
          </p:cNvSpPr>
          <p:nvPr>
            <p:ph type="title"/>
          </p:nvPr>
        </p:nvSpPr>
        <p:spPr/>
        <p:txBody>
          <a:bodyPr/>
          <a:lstStyle/>
          <a:p>
            <a:r>
              <a:rPr lang="en-US"/>
              <a:t>Activity</a:t>
            </a:r>
          </a:p>
        </p:txBody>
      </p:sp>
      <p:sp>
        <p:nvSpPr>
          <p:cNvPr id="3" name="Text Placeholder 2">
            <a:extLst>
              <a:ext uri="{FF2B5EF4-FFF2-40B4-BE49-F238E27FC236}">
                <a16:creationId xmlns:a16="http://schemas.microsoft.com/office/drawing/2014/main" id="{0A097754-3791-F4AC-E4F1-83DE34A7E972}"/>
              </a:ext>
            </a:extLst>
          </p:cNvPr>
          <p:cNvSpPr>
            <a:spLocks noGrp="1"/>
          </p:cNvSpPr>
          <p:nvPr>
            <p:ph type="body" sz="quarter" idx="12"/>
          </p:nvPr>
        </p:nvSpPr>
        <p:spPr>
          <a:xfrm>
            <a:off x="651750" y="2255454"/>
            <a:ext cx="5312821" cy="4033586"/>
          </a:xfrm>
        </p:spPr>
        <p:txBody>
          <a:bodyPr/>
          <a:lstStyle/>
          <a:p>
            <a:pPr marL="0" indent="0">
              <a:buNone/>
            </a:pPr>
            <a:r>
              <a:rPr lang="en-US" sz="3200"/>
              <a:t>Design a better bed.</a:t>
            </a:r>
          </a:p>
          <a:p>
            <a:pPr marL="0" indent="0">
              <a:buNone/>
            </a:pPr>
            <a:endParaRPr lang="en-US"/>
          </a:p>
          <a:p>
            <a:pPr marL="0" indent="0">
              <a:buNone/>
            </a:pPr>
            <a:r>
              <a:rPr lang="en-US" sz="3200"/>
              <a:t>INSTRUCTIONS</a:t>
            </a:r>
          </a:p>
          <a:p>
            <a:r>
              <a:rPr lang="en-US"/>
              <a:t>You decide what this statement means </a:t>
            </a:r>
          </a:p>
          <a:p>
            <a:r>
              <a:rPr lang="en-US"/>
              <a:t>Draw or write about your design </a:t>
            </a:r>
          </a:p>
          <a:p>
            <a:r>
              <a:rPr lang="en-US"/>
              <a:t>This is a quiet activity </a:t>
            </a:r>
          </a:p>
          <a:p>
            <a:r>
              <a:rPr lang="en-US"/>
              <a:t>2, 4, All Share-out </a:t>
            </a:r>
          </a:p>
          <a:p>
            <a:pPr marL="0" indent="0">
              <a:buNone/>
            </a:pPr>
            <a:endParaRPr lang="en-US"/>
          </a:p>
        </p:txBody>
      </p:sp>
      <p:pic>
        <p:nvPicPr>
          <p:cNvPr id="10" name="Picture 9" descr="A bed with a striped bedding">
            <a:extLst>
              <a:ext uri="{FF2B5EF4-FFF2-40B4-BE49-F238E27FC236}">
                <a16:creationId xmlns:a16="http://schemas.microsoft.com/office/drawing/2014/main" id="{04FE7B4E-F223-994F-AC1E-384E1ABAB565}"/>
              </a:ext>
            </a:extLst>
          </p:cNvPr>
          <p:cNvPicPr>
            <a:picLocks noChangeAspect="1"/>
          </p:cNvPicPr>
          <p:nvPr/>
        </p:nvPicPr>
        <p:blipFill>
          <a:blip r:embed="rId3" cstate="screen">
            <a:extLst>
              <a:ext uri="{28A0092B-C50C-407E-A947-70E740481C1C}">
                <a14:useLocalDpi xmlns:a14="http://schemas.microsoft.com/office/drawing/2010/main"/>
              </a:ext>
            </a:extLst>
          </a:blip>
          <a:srcRect l="16041" r="13274"/>
          <a:stretch>
            <a:fillRect/>
          </a:stretch>
        </p:blipFill>
        <p:spPr>
          <a:xfrm>
            <a:off x="6235816" y="1292902"/>
            <a:ext cx="5956184" cy="5617595"/>
          </a:xfrm>
          <a:prstGeom prst="rect">
            <a:avLst/>
          </a:prstGeom>
        </p:spPr>
      </p:pic>
    </p:spTree>
    <p:extLst>
      <p:ext uri="{BB962C8B-B14F-4D97-AF65-F5344CB8AC3E}">
        <p14:creationId xmlns:p14="http://schemas.microsoft.com/office/powerpoint/2010/main" val="4177604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5A076-5FD5-EE7E-5134-D4DBA8271E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1D4D2-87B5-474F-2350-A95B6894100B}"/>
              </a:ext>
            </a:extLst>
          </p:cNvPr>
          <p:cNvSpPr>
            <a:spLocks noGrp="1"/>
          </p:cNvSpPr>
          <p:nvPr>
            <p:ph type="title"/>
          </p:nvPr>
        </p:nvSpPr>
        <p:spPr/>
        <p:txBody>
          <a:bodyPr/>
          <a:lstStyle/>
          <a:p>
            <a:r>
              <a:rPr lang="en-US"/>
              <a:t>Activity </a:t>
            </a:r>
          </a:p>
        </p:txBody>
      </p:sp>
      <p:sp>
        <p:nvSpPr>
          <p:cNvPr id="3" name="Text Placeholder 2">
            <a:extLst>
              <a:ext uri="{FF2B5EF4-FFF2-40B4-BE49-F238E27FC236}">
                <a16:creationId xmlns:a16="http://schemas.microsoft.com/office/drawing/2014/main" id="{1C3AE69C-14CC-4499-7791-A2053534FB63}"/>
              </a:ext>
            </a:extLst>
          </p:cNvPr>
          <p:cNvSpPr>
            <a:spLocks noGrp="1"/>
          </p:cNvSpPr>
          <p:nvPr>
            <p:ph type="body" sz="quarter" idx="12"/>
          </p:nvPr>
        </p:nvSpPr>
        <p:spPr>
          <a:xfrm>
            <a:off x="651751" y="2255454"/>
            <a:ext cx="5329600" cy="4033586"/>
          </a:xfrm>
        </p:spPr>
        <p:txBody>
          <a:bodyPr/>
          <a:lstStyle/>
          <a:p>
            <a:pPr marL="0" indent="0">
              <a:buNone/>
            </a:pPr>
            <a:r>
              <a:rPr lang="en-US" sz="3200"/>
              <a:t>Design a better way to sleep.</a:t>
            </a:r>
          </a:p>
          <a:p>
            <a:pPr marL="0" indent="0">
              <a:buNone/>
            </a:pPr>
            <a:endParaRPr lang="en-US"/>
          </a:p>
          <a:p>
            <a:pPr marL="0" indent="0">
              <a:buNone/>
            </a:pPr>
            <a:r>
              <a:rPr lang="en-US" sz="3200"/>
              <a:t>INSTRUCTIONS</a:t>
            </a:r>
          </a:p>
          <a:p>
            <a:r>
              <a:rPr lang="en-US"/>
              <a:t>You decide what this statement means </a:t>
            </a:r>
          </a:p>
          <a:p>
            <a:r>
              <a:rPr lang="en-US"/>
              <a:t>Draw or write about your design </a:t>
            </a:r>
          </a:p>
          <a:p>
            <a:r>
              <a:rPr lang="en-US"/>
              <a:t>This is a quiet activity </a:t>
            </a:r>
          </a:p>
          <a:p>
            <a:r>
              <a:rPr lang="en-US"/>
              <a:t>2, 4, All Share-out </a:t>
            </a:r>
          </a:p>
          <a:p>
            <a:pPr marL="0" indent="0">
              <a:buNone/>
            </a:pPr>
            <a:endParaRPr lang="en-US"/>
          </a:p>
        </p:txBody>
      </p:sp>
      <p:sp>
        <p:nvSpPr>
          <p:cNvPr id="9" name="Right Triangle 8">
            <a:extLst>
              <a:ext uri="{FF2B5EF4-FFF2-40B4-BE49-F238E27FC236}">
                <a16:creationId xmlns:a16="http://schemas.microsoft.com/office/drawing/2014/main" id="{615A1711-E094-90FC-225B-39C06713E76A}"/>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64A1C62-AFCE-77CA-7FF4-74FE590C080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l="17652" r="15804"/>
          <a:stretch>
            <a:fillRect/>
          </a:stretch>
        </p:blipFill>
        <p:spPr>
          <a:xfrm>
            <a:off x="7141979" y="1942051"/>
            <a:ext cx="4906929" cy="4915949"/>
          </a:xfrm>
          <a:prstGeom prst="rect">
            <a:avLst/>
          </a:prstGeom>
        </p:spPr>
      </p:pic>
    </p:spTree>
    <p:extLst>
      <p:ext uri="{BB962C8B-B14F-4D97-AF65-F5344CB8AC3E}">
        <p14:creationId xmlns:p14="http://schemas.microsoft.com/office/powerpoint/2010/main" val="3473638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3405B-0FE7-71CF-E017-CA181BF4C22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9EB75C-C32C-E241-1BDF-4CBD4BB9BCFF}"/>
              </a:ext>
              <a:ext uri="{C183D7F6-B498-43B3-948B-1728B52AA6E4}">
                <adec:decorative xmlns:adec="http://schemas.microsoft.com/office/drawing/2017/decorative" val="1"/>
              </a:ext>
            </a:extLst>
          </p:cNvPr>
          <p:cNvSpPr/>
          <p:nvPr/>
        </p:nvSpPr>
        <p:spPr>
          <a:xfrm>
            <a:off x="6649377" y="2095720"/>
            <a:ext cx="4734232" cy="4193320"/>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5302B1-4B8F-8238-E674-5A1299BC20EB}"/>
              </a:ext>
            </a:extLst>
          </p:cNvPr>
          <p:cNvSpPr>
            <a:spLocks noGrp="1"/>
          </p:cNvSpPr>
          <p:nvPr>
            <p:ph type="title"/>
          </p:nvPr>
        </p:nvSpPr>
        <p:spPr/>
        <p:txBody>
          <a:bodyPr/>
          <a:lstStyle/>
          <a:p>
            <a:r>
              <a:rPr lang="en-US"/>
              <a:t>Activity</a:t>
            </a:r>
          </a:p>
        </p:txBody>
      </p:sp>
      <p:sp>
        <p:nvSpPr>
          <p:cNvPr id="3" name="Text Placeholder 2">
            <a:extLst>
              <a:ext uri="{FF2B5EF4-FFF2-40B4-BE49-F238E27FC236}">
                <a16:creationId xmlns:a16="http://schemas.microsoft.com/office/drawing/2014/main" id="{E7C87C51-E6DD-A862-1C5E-E6645FB700A8}"/>
              </a:ext>
            </a:extLst>
          </p:cNvPr>
          <p:cNvSpPr>
            <a:spLocks noGrp="1"/>
          </p:cNvSpPr>
          <p:nvPr>
            <p:ph type="body" sz="quarter" idx="12"/>
          </p:nvPr>
        </p:nvSpPr>
        <p:spPr>
          <a:xfrm>
            <a:off x="651750" y="2255454"/>
            <a:ext cx="5584066" cy="4033586"/>
          </a:xfrm>
        </p:spPr>
        <p:txBody>
          <a:bodyPr/>
          <a:lstStyle/>
          <a:p>
            <a:pPr marL="0" indent="0">
              <a:buNone/>
            </a:pPr>
            <a:r>
              <a:rPr lang="en-US" sz="3200"/>
              <a:t>DISCUSS</a:t>
            </a:r>
          </a:p>
          <a:p>
            <a:pPr marL="0" indent="0">
              <a:buNone/>
            </a:pPr>
            <a:endParaRPr lang="en-US" sz="3200"/>
          </a:p>
          <a:p>
            <a:pPr marL="0" indent="0">
              <a:buNone/>
            </a:pPr>
            <a:r>
              <a:rPr lang="en-US"/>
              <a:t>How did the question affect your design?</a:t>
            </a:r>
          </a:p>
          <a:p>
            <a:pPr marL="0" indent="0">
              <a:buNone/>
            </a:pPr>
            <a:endParaRPr lang="en-US"/>
          </a:p>
          <a:p>
            <a:pPr marL="0" indent="0">
              <a:buNone/>
            </a:pPr>
            <a:r>
              <a:rPr lang="en-US"/>
              <a:t>Design a better bed vs. design a better way to sleep.</a:t>
            </a:r>
          </a:p>
          <a:p>
            <a:pPr marL="0" indent="0">
              <a:buNone/>
            </a:pPr>
            <a:endParaRPr lang="en-US"/>
          </a:p>
        </p:txBody>
      </p:sp>
      <p:pic>
        <p:nvPicPr>
          <p:cNvPr id="7" name="Picture 6" descr="A bed with a striped bedding">
            <a:extLst>
              <a:ext uri="{FF2B5EF4-FFF2-40B4-BE49-F238E27FC236}">
                <a16:creationId xmlns:a16="http://schemas.microsoft.com/office/drawing/2014/main" id="{C06F6AFB-79C4-139B-8F8A-363CA6BA6BDA}"/>
              </a:ext>
            </a:extLst>
          </p:cNvPr>
          <p:cNvPicPr>
            <a:picLocks noChangeAspect="1"/>
          </p:cNvPicPr>
          <p:nvPr/>
        </p:nvPicPr>
        <p:blipFill>
          <a:blip r:embed="rId3" cstate="screen">
            <a:extLst>
              <a:ext uri="{28A0092B-C50C-407E-A947-70E740481C1C}">
                <a14:useLocalDpi xmlns:a14="http://schemas.microsoft.com/office/drawing/2010/main"/>
              </a:ext>
            </a:extLst>
          </a:blip>
          <a:srcRect l="16041" r="13274"/>
          <a:stretch>
            <a:fillRect/>
          </a:stretch>
        </p:blipFill>
        <p:spPr>
          <a:xfrm>
            <a:off x="6235816" y="1292903"/>
            <a:ext cx="3658075" cy="3450126"/>
          </a:xfrm>
          <a:prstGeom prst="rect">
            <a:avLst/>
          </a:prstGeom>
        </p:spPr>
      </p:pic>
      <p:pic>
        <p:nvPicPr>
          <p:cNvPr id="8" name="Picture 7">
            <a:extLst>
              <a:ext uri="{FF2B5EF4-FFF2-40B4-BE49-F238E27FC236}">
                <a16:creationId xmlns:a16="http://schemas.microsoft.com/office/drawing/2014/main" id="{E54FB576-F25F-48B8-DD5F-6AB85A7060E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l="17652" r="15804"/>
          <a:stretch>
            <a:fillRect/>
          </a:stretch>
        </p:blipFill>
        <p:spPr>
          <a:xfrm>
            <a:off x="8748204" y="3338818"/>
            <a:ext cx="3443796" cy="3450126"/>
          </a:xfrm>
          <a:prstGeom prst="rect">
            <a:avLst/>
          </a:prstGeom>
        </p:spPr>
      </p:pic>
    </p:spTree>
    <p:extLst>
      <p:ext uri="{BB962C8B-B14F-4D97-AF65-F5344CB8AC3E}">
        <p14:creationId xmlns:p14="http://schemas.microsoft.com/office/powerpoint/2010/main" val="3581907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4C922-30B1-7DDE-21F0-95F052D54F28}"/>
            </a:ext>
          </a:extLst>
        </p:cNvPr>
        <p:cNvGrpSpPr/>
        <p:nvPr/>
      </p:nvGrpSpPr>
      <p:grpSpPr>
        <a:xfrm>
          <a:off x="0" y="0"/>
          <a:ext cx="0" cy="0"/>
          <a:chOff x="0" y="0"/>
          <a:chExt cx="0" cy="0"/>
        </a:xfrm>
      </p:grpSpPr>
      <p:sp>
        <p:nvSpPr>
          <p:cNvPr id="17" name="Right Triangle 16">
            <a:extLst>
              <a:ext uri="{FF2B5EF4-FFF2-40B4-BE49-F238E27FC236}">
                <a16:creationId xmlns:a16="http://schemas.microsoft.com/office/drawing/2014/main" id="{968C3574-1033-EA38-3B86-6307E5DF2CB8}"/>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EB3E74-BFD2-F3EF-5C59-76889C110EC4}"/>
              </a:ext>
            </a:extLst>
          </p:cNvPr>
          <p:cNvSpPr>
            <a:spLocks noGrp="1"/>
          </p:cNvSpPr>
          <p:nvPr>
            <p:ph type="title"/>
          </p:nvPr>
        </p:nvSpPr>
        <p:spPr/>
        <p:txBody>
          <a:bodyPr/>
          <a:lstStyle/>
          <a:p>
            <a:r>
              <a:rPr lang="en-US"/>
              <a:t>Activity </a:t>
            </a:r>
          </a:p>
        </p:txBody>
      </p:sp>
      <p:sp>
        <p:nvSpPr>
          <p:cNvPr id="7" name="Text Placeholder 2">
            <a:extLst>
              <a:ext uri="{FF2B5EF4-FFF2-40B4-BE49-F238E27FC236}">
                <a16:creationId xmlns:a16="http://schemas.microsoft.com/office/drawing/2014/main" id="{77ED2E31-7E31-628C-D5AF-758E6CB997A6}"/>
              </a:ext>
              <a:ext uri="{C183D7F6-B498-43B3-948B-1728B52AA6E4}">
                <adec:decorative xmlns:adec="http://schemas.microsoft.com/office/drawing/2017/decorative" val="1"/>
              </a:ext>
            </a:extLst>
          </p:cNvPr>
          <p:cNvSpPr txBox="1">
            <a:spLocks/>
          </p:cNvSpPr>
          <p:nvPr/>
        </p:nvSpPr>
        <p:spPr>
          <a:xfrm>
            <a:off x="774110" y="2250141"/>
            <a:ext cx="10643779" cy="4213412"/>
          </a:xfrm>
          <a:custGeom>
            <a:avLst/>
            <a:gdLst>
              <a:gd name="csX0" fmla="*/ 0 w 10643779"/>
              <a:gd name="csY0" fmla="*/ 0 h 4213412"/>
              <a:gd name="csX1" fmla="*/ 665236 w 10643779"/>
              <a:gd name="csY1" fmla="*/ 0 h 4213412"/>
              <a:gd name="csX2" fmla="*/ 1224035 w 10643779"/>
              <a:gd name="csY2" fmla="*/ 0 h 4213412"/>
              <a:gd name="csX3" fmla="*/ 1995709 w 10643779"/>
              <a:gd name="csY3" fmla="*/ 0 h 4213412"/>
              <a:gd name="csX4" fmla="*/ 2341631 w 10643779"/>
              <a:gd name="csY4" fmla="*/ 0 h 4213412"/>
              <a:gd name="csX5" fmla="*/ 3113305 w 10643779"/>
              <a:gd name="csY5" fmla="*/ 0 h 4213412"/>
              <a:gd name="csX6" fmla="*/ 3884979 w 10643779"/>
              <a:gd name="csY6" fmla="*/ 0 h 4213412"/>
              <a:gd name="csX7" fmla="*/ 4337340 w 10643779"/>
              <a:gd name="csY7" fmla="*/ 0 h 4213412"/>
              <a:gd name="csX8" fmla="*/ 5215452 w 10643779"/>
              <a:gd name="csY8" fmla="*/ 0 h 4213412"/>
              <a:gd name="csX9" fmla="*/ 5667812 w 10643779"/>
              <a:gd name="csY9" fmla="*/ 0 h 4213412"/>
              <a:gd name="csX10" fmla="*/ 6333049 w 10643779"/>
              <a:gd name="csY10" fmla="*/ 0 h 4213412"/>
              <a:gd name="csX11" fmla="*/ 6785409 w 10643779"/>
              <a:gd name="csY11" fmla="*/ 0 h 4213412"/>
              <a:gd name="csX12" fmla="*/ 7663521 w 10643779"/>
              <a:gd name="csY12" fmla="*/ 0 h 4213412"/>
              <a:gd name="csX13" fmla="*/ 8435195 w 10643779"/>
              <a:gd name="csY13" fmla="*/ 0 h 4213412"/>
              <a:gd name="csX14" fmla="*/ 9100431 w 10643779"/>
              <a:gd name="csY14" fmla="*/ 0 h 4213412"/>
              <a:gd name="csX15" fmla="*/ 9765667 w 10643779"/>
              <a:gd name="csY15" fmla="*/ 0 h 4213412"/>
              <a:gd name="csX16" fmla="*/ 10643779 w 10643779"/>
              <a:gd name="csY16" fmla="*/ 0 h 4213412"/>
              <a:gd name="csX17" fmla="*/ 10643779 w 10643779"/>
              <a:gd name="csY17" fmla="*/ 601916 h 4213412"/>
              <a:gd name="csX18" fmla="*/ 10643779 w 10643779"/>
              <a:gd name="csY18" fmla="*/ 1288100 h 4213412"/>
              <a:gd name="csX19" fmla="*/ 10643779 w 10643779"/>
              <a:gd name="csY19" fmla="*/ 1974284 h 4213412"/>
              <a:gd name="csX20" fmla="*/ 10643779 w 10643779"/>
              <a:gd name="csY20" fmla="*/ 2449798 h 4213412"/>
              <a:gd name="csX21" fmla="*/ 10643779 w 10643779"/>
              <a:gd name="csY21" fmla="*/ 3051714 h 4213412"/>
              <a:gd name="csX22" fmla="*/ 10643779 w 10643779"/>
              <a:gd name="csY22" fmla="*/ 3611496 h 4213412"/>
              <a:gd name="csX23" fmla="*/ 10643779 w 10643779"/>
              <a:gd name="csY23" fmla="*/ 4213412 h 4213412"/>
              <a:gd name="csX24" fmla="*/ 10297856 w 10643779"/>
              <a:gd name="csY24" fmla="*/ 4213412 h 4213412"/>
              <a:gd name="csX25" fmla="*/ 9632620 w 10643779"/>
              <a:gd name="csY25" fmla="*/ 4213412 h 4213412"/>
              <a:gd name="csX26" fmla="*/ 8754508 w 10643779"/>
              <a:gd name="csY26" fmla="*/ 4213412 h 4213412"/>
              <a:gd name="csX27" fmla="*/ 8089272 w 10643779"/>
              <a:gd name="csY27" fmla="*/ 4213412 h 4213412"/>
              <a:gd name="csX28" fmla="*/ 7743349 w 10643779"/>
              <a:gd name="csY28" fmla="*/ 4213412 h 4213412"/>
              <a:gd name="csX29" fmla="*/ 6865237 w 10643779"/>
              <a:gd name="csY29" fmla="*/ 4213412 h 4213412"/>
              <a:gd name="csX30" fmla="*/ 6306439 w 10643779"/>
              <a:gd name="csY30" fmla="*/ 4213412 h 4213412"/>
              <a:gd name="csX31" fmla="*/ 5534765 w 10643779"/>
              <a:gd name="csY31" fmla="*/ 4213412 h 4213412"/>
              <a:gd name="csX32" fmla="*/ 4656653 w 10643779"/>
              <a:gd name="csY32" fmla="*/ 4213412 h 4213412"/>
              <a:gd name="csX33" fmla="*/ 3778542 w 10643779"/>
              <a:gd name="csY33" fmla="*/ 4213412 h 4213412"/>
              <a:gd name="csX34" fmla="*/ 3326181 w 10643779"/>
              <a:gd name="csY34" fmla="*/ 4213412 h 4213412"/>
              <a:gd name="csX35" fmla="*/ 2554507 w 10643779"/>
              <a:gd name="csY35" fmla="*/ 4213412 h 4213412"/>
              <a:gd name="csX36" fmla="*/ 1889271 w 10643779"/>
              <a:gd name="csY36" fmla="*/ 4213412 h 4213412"/>
              <a:gd name="csX37" fmla="*/ 1011159 w 10643779"/>
              <a:gd name="csY37" fmla="*/ 4213412 h 4213412"/>
              <a:gd name="csX38" fmla="*/ 0 w 10643779"/>
              <a:gd name="csY38" fmla="*/ 4213412 h 4213412"/>
              <a:gd name="csX39" fmla="*/ 0 w 10643779"/>
              <a:gd name="csY39" fmla="*/ 3695764 h 4213412"/>
              <a:gd name="csX40" fmla="*/ 0 w 10643779"/>
              <a:gd name="csY40" fmla="*/ 3135982 h 4213412"/>
              <a:gd name="csX41" fmla="*/ 0 w 10643779"/>
              <a:gd name="csY41" fmla="*/ 2491932 h 4213412"/>
              <a:gd name="csX42" fmla="*/ 0 w 10643779"/>
              <a:gd name="csY42" fmla="*/ 1847882 h 4213412"/>
              <a:gd name="csX43" fmla="*/ 0 w 10643779"/>
              <a:gd name="csY43" fmla="*/ 1161698 h 4213412"/>
              <a:gd name="csX44" fmla="*/ 0 w 10643779"/>
              <a:gd name="csY44" fmla="*/ 0 h 421341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Lst>
            <a:rect l="l" t="t" r="r" b="b"/>
            <a:pathLst>
              <a:path w="10643779" h="4213412" fill="none" extrusionOk="0">
                <a:moveTo>
                  <a:pt x="0" y="0"/>
                </a:moveTo>
                <a:cubicBezTo>
                  <a:pt x="199636" y="10265"/>
                  <a:pt x="341029" y="8578"/>
                  <a:pt x="665236" y="0"/>
                </a:cubicBezTo>
                <a:cubicBezTo>
                  <a:pt x="989443" y="-8578"/>
                  <a:pt x="1077849" y="-16039"/>
                  <a:pt x="1224035" y="0"/>
                </a:cubicBezTo>
                <a:cubicBezTo>
                  <a:pt x="1370221" y="16039"/>
                  <a:pt x="1645171" y="-12444"/>
                  <a:pt x="1995709" y="0"/>
                </a:cubicBezTo>
                <a:cubicBezTo>
                  <a:pt x="2346247" y="12444"/>
                  <a:pt x="2174908" y="977"/>
                  <a:pt x="2341631" y="0"/>
                </a:cubicBezTo>
                <a:cubicBezTo>
                  <a:pt x="2508354" y="-977"/>
                  <a:pt x="2927014" y="34890"/>
                  <a:pt x="3113305" y="0"/>
                </a:cubicBezTo>
                <a:cubicBezTo>
                  <a:pt x="3299596" y="-34890"/>
                  <a:pt x="3635597" y="-34272"/>
                  <a:pt x="3884979" y="0"/>
                </a:cubicBezTo>
                <a:cubicBezTo>
                  <a:pt x="4134361" y="34272"/>
                  <a:pt x="4144014" y="21490"/>
                  <a:pt x="4337340" y="0"/>
                </a:cubicBezTo>
                <a:cubicBezTo>
                  <a:pt x="4530666" y="-21490"/>
                  <a:pt x="4907265" y="23122"/>
                  <a:pt x="5215452" y="0"/>
                </a:cubicBezTo>
                <a:cubicBezTo>
                  <a:pt x="5523639" y="-23122"/>
                  <a:pt x="5544698" y="14404"/>
                  <a:pt x="5667812" y="0"/>
                </a:cubicBezTo>
                <a:cubicBezTo>
                  <a:pt x="5790926" y="-14404"/>
                  <a:pt x="6053841" y="29008"/>
                  <a:pt x="6333049" y="0"/>
                </a:cubicBezTo>
                <a:cubicBezTo>
                  <a:pt x="6612257" y="-29008"/>
                  <a:pt x="6609368" y="17790"/>
                  <a:pt x="6785409" y="0"/>
                </a:cubicBezTo>
                <a:cubicBezTo>
                  <a:pt x="6961450" y="-17790"/>
                  <a:pt x="7311114" y="35219"/>
                  <a:pt x="7663521" y="0"/>
                </a:cubicBezTo>
                <a:cubicBezTo>
                  <a:pt x="8015928" y="-35219"/>
                  <a:pt x="8085681" y="36710"/>
                  <a:pt x="8435195" y="0"/>
                </a:cubicBezTo>
                <a:cubicBezTo>
                  <a:pt x="8784709" y="-36710"/>
                  <a:pt x="8897465" y="8824"/>
                  <a:pt x="9100431" y="0"/>
                </a:cubicBezTo>
                <a:cubicBezTo>
                  <a:pt x="9303397" y="-8824"/>
                  <a:pt x="9616665" y="19513"/>
                  <a:pt x="9765667" y="0"/>
                </a:cubicBezTo>
                <a:cubicBezTo>
                  <a:pt x="9914669" y="-19513"/>
                  <a:pt x="10416899" y="-35941"/>
                  <a:pt x="10643779" y="0"/>
                </a:cubicBezTo>
                <a:cubicBezTo>
                  <a:pt x="10628665" y="228240"/>
                  <a:pt x="10632882" y="430729"/>
                  <a:pt x="10643779" y="601916"/>
                </a:cubicBezTo>
                <a:cubicBezTo>
                  <a:pt x="10654676" y="773103"/>
                  <a:pt x="10655936" y="1055940"/>
                  <a:pt x="10643779" y="1288100"/>
                </a:cubicBezTo>
                <a:cubicBezTo>
                  <a:pt x="10631622" y="1520260"/>
                  <a:pt x="10611907" y="1694380"/>
                  <a:pt x="10643779" y="1974284"/>
                </a:cubicBezTo>
                <a:cubicBezTo>
                  <a:pt x="10675651" y="2254188"/>
                  <a:pt x="10650233" y="2286223"/>
                  <a:pt x="10643779" y="2449798"/>
                </a:cubicBezTo>
                <a:cubicBezTo>
                  <a:pt x="10637325" y="2613373"/>
                  <a:pt x="10639864" y="2866500"/>
                  <a:pt x="10643779" y="3051714"/>
                </a:cubicBezTo>
                <a:cubicBezTo>
                  <a:pt x="10647694" y="3236928"/>
                  <a:pt x="10623675" y="3480387"/>
                  <a:pt x="10643779" y="3611496"/>
                </a:cubicBezTo>
                <a:cubicBezTo>
                  <a:pt x="10663883" y="3742605"/>
                  <a:pt x="10620964" y="4051508"/>
                  <a:pt x="10643779" y="4213412"/>
                </a:cubicBezTo>
                <a:cubicBezTo>
                  <a:pt x="10563823" y="4208817"/>
                  <a:pt x="10440820" y="4215858"/>
                  <a:pt x="10297856" y="4213412"/>
                </a:cubicBezTo>
                <a:cubicBezTo>
                  <a:pt x="10154892" y="4210966"/>
                  <a:pt x="9885272" y="4224737"/>
                  <a:pt x="9632620" y="4213412"/>
                </a:cubicBezTo>
                <a:cubicBezTo>
                  <a:pt x="9379968" y="4202087"/>
                  <a:pt x="9089063" y="4181489"/>
                  <a:pt x="8754508" y="4213412"/>
                </a:cubicBezTo>
                <a:cubicBezTo>
                  <a:pt x="8419953" y="4245335"/>
                  <a:pt x="8373050" y="4207726"/>
                  <a:pt x="8089272" y="4213412"/>
                </a:cubicBezTo>
                <a:cubicBezTo>
                  <a:pt x="7805494" y="4219098"/>
                  <a:pt x="7823066" y="4199959"/>
                  <a:pt x="7743349" y="4213412"/>
                </a:cubicBezTo>
                <a:cubicBezTo>
                  <a:pt x="7663632" y="4226865"/>
                  <a:pt x="7104001" y="4193820"/>
                  <a:pt x="6865237" y="4213412"/>
                </a:cubicBezTo>
                <a:cubicBezTo>
                  <a:pt x="6626473" y="4233004"/>
                  <a:pt x="6526980" y="4230156"/>
                  <a:pt x="6306439" y="4213412"/>
                </a:cubicBezTo>
                <a:cubicBezTo>
                  <a:pt x="6085898" y="4196668"/>
                  <a:pt x="5716440" y="4190643"/>
                  <a:pt x="5534765" y="4213412"/>
                </a:cubicBezTo>
                <a:cubicBezTo>
                  <a:pt x="5353090" y="4236181"/>
                  <a:pt x="5014779" y="4221941"/>
                  <a:pt x="4656653" y="4213412"/>
                </a:cubicBezTo>
                <a:cubicBezTo>
                  <a:pt x="4298527" y="4204883"/>
                  <a:pt x="3988873" y="4236140"/>
                  <a:pt x="3778542" y="4213412"/>
                </a:cubicBezTo>
                <a:cubicBezTo>
                  <a:pt x="3568211" y="4190684"/>
                  <a:pt x="3512224" y="4233770"/>
                  <a:pt x="3326181" y="4213412"/>
                </a:cubicBezTo>
                <a:cubicBezTo>
                  <a:pt x="3140138" y="4193054"/>
                  <a:pt x="2770231" y="4200784"/>
                  <a:pt x="2554507" y="4213412"/>
                </a:cubicBezTo>
                <a:cubicBezTo>
                  <a:pt x="2338783" y="4226040"/>
                  <a:pt x="2091533" y="4183320"/>
                  <a:pt x="1889271" y="4213412"/>
                </a:cubicBezTo>
                <a:cubicBezTo>
                  <a:pt x="1687009" y="4243504"/>
                  <a:pt x="1347127" y="4216313"/>
                  <a:pt x="1011159" y="4213412"/>
                </a:cubicBezTo>
                <a:cubicBezTo>
                  <a:pt x="675191" y="4210511"/>
                  <a:pt x="432996" y="4218926"/>
                  <a:pt x="0" y="4213412"/>
                </a:cubicBezTo>
                <a:cubicBezTo>
                  <a:pt x="-13226" y="4033951"/>
                  <a:pt x="23568" y="3804436"/>
                  <a:pt x="0" y="3695764"/>
                </a:cubicBezTo>
                <a:cubicBezTo>
                  <a:pt x="-23568" y="3587092"/>
                  <a:pt x="12532" y="3255673"/>
                  <a:pt x="0" y="3135982"/>
                </a:cubicBezTo>
                <a:cubicBezTo>
                  <a:pt x="-12532" y="3016291"/>
                  <a:pt x="20077" y="2780428"/>
                  <a:pt x="0" y="2491932"/>
                </a:cubicBezTo>
                <a:cubicBezTo>
                  <a:pt x="-20077" y="2203436"/>
                  <a:pt x="-16980" y="2075328"/>
                  <a:pt x="0" y="1847882"/>
                </a:cubicBezTo>
                <a:cubicBezTo>
                  <a:pt x="16980" y="1620436"/>
                  <a:pt x="-9314" y="1395146"/>
                  <a:pt x="0" y="1161698"/>
                </a:cubicBezTo>
                <a:cubicBezTo>
                  <a:pt x="9314" y="928250"/>
                  <a:pt x="-22158" y="320444"/>
                  <a:pt x="0" y="0"/>
                </a:cubicBezTo>
                <a:close/>
              </a:path>
              <a:path w="10643779" h="4213412" stroke="0" extrusionOk="0">
                <a:moveTo>
                  <a:pt x="0" y="0"/>
                </a:moveTo>
                <a:cubicBezTo>
                  <a:pt x="374589" y="-8063"/>
                  <a:pt x="423768" y="3848"/>
                  <a:pt x="771674" y="0"/>
                </a:cubicBezTo>
                <a:cubicBezTo>
                  <a:pt x="1119580" y="-3848"/>
                  <a:pt x="1380639" y="6498"/>
                  <a:pt x="1543348" y="0"/>
                </a:cubicBezTo>
                <a:cubicBezTo>
                  <a:pt x="1706057" y="-6498"/>
                  <a:pt x="1980908" y="6456"/>
                  <a:pt x="2102146" y="0"/>
                </a:cubicBezTo>
                <a:cubicBezTo>
                  <a:pt x="2223384" y="-6456"/>
                  <a:pt x="2317528" y="4776"/>
                  <a:pt x="2448069" y="0"/>
                </a:cubicBezTo>
                <a:cubicBezTo>
                  <a:pt x="2578610" y="-4776"/>
                  <a:pt x="2818923" y="17802"/>
                  <a:pt x="3006868" y="0"/>
                </a:cubicBezTo>
                <a:cubicBezTo>
                  <a:pt x="3194813" y="-17802"/>
                  <a:pt x="3291054" y="-5781"/>
                  <a:pt x="3459228" y="0"/>
                </a:cubicBezTo>
                <a:cubicBezTo>
                  <a:pt x="3627402" y="5781"/>
                  <a:pt x="3837585" y="-2451"/>
                  <a:pt x="4018027" y="0"/>
                </a:cubicBezTo>
                <a:cubicBezTo>
                  <a:pt x="4198469" y="2451"/>
                  <a:pt x="4595990" y="28727"/>
                  <a:pt x="4896138" y="0"/>
                </a:cubicBezTo>
                <a:cubicBezTo>
                  <a:pt x="5196286" y="-28727"/>
                  <a:pt x="5180695" y="-938"/>
                  <a:pt x="5348499" y="0"/>
                </a:cubicBezTo>
                <a:cubicBezTo>
                  <a:pt x="5516303" y="938"/>
                  <a:pt x="5607800" y="15286"/>
                  <a:pt x="5694422" y="0"/>
                </a:cubicBezTo>
                <a:cubicBezTo>
                  <a:pt x="5781044" y="-15286"/>
                  <a:pt x="5881312" y="769"/>
                  <a:pt x="6040345" y="0"/>
                </a:cubicBezTo>
                <a:cubicBezTo>
                  <a:pt x="6199378" y="-769"/>
                  <a:pt x="6392496" y="6192"/>
                  <a:pt x="6492705" y="0"/>
                </a:cubicBezTo>
                <a:cubicBezTo>
                  <a:pt x="6592914" y="-6192"/>
                  <a:pt x="6900532" y="7832"/>
                  <a:pt x="7264379" y="0"/>
                </a:cubicBezTo>
                <a:cubicBezTo>
                  <a:pt x="7628226" y="-7832"/>
                  <a:pt x="7503931" y="-8350"/>
                  <a:pt x="7716740" y="0"/>
                </a:cubicBezTo>
                <a:cubicBezTo>
                  <a:pt x="7929549" y="8350"/>
                  <a:pt x="7957907" y="5475"/>
                  <a:pt x="8169100" y="0"/>
                </a:cubicBezTo>
                <a:cubicBezTo>
                  <a:pt x="8380293" y="-5475"/>
                  <a:pt x="8393293" y="-9518"/>
                  <a:pt x="8515023" y="0"/>
                </a:cubicBezTo>
                <a:cubicBezTo>
                  <a:pt x="8636753" y="9518"/>
                  <a:pt x="9030522" y="-30199"/>
                  <a:pt x="9286697" y="0"/>
                </a:cubicBezTo>
                <a:cubicBezTo>
                  <a:pt x="9542872" y="30199"/>
                  <a:pt x="9780863" y="-28370"/>
                  <a:pt x="9951933" y="0"/>
                </a:cubicBezTo>
                <a:cubicBezTo>
                  <a:pt x="10123003" y="28370"/>
                  <a:pt x="10467376" y="10031"/>
                  <a:pt x="10643779" y="0"/>
                </a:cubicBezTo>
                <a:cubicBezTo>
                  <a:pt x="10645684" y="247312"/>
                  <a:pt x="10647500" y="286933"/>
                  <a:pt x="10643779" y="517648"/>
                </a:cubicBezTo>
                <a:cubicBezTo>
                  <a:pt x="10640058" y="748363"/>
                  <a:pt x="10639393" y="880161"/>
                  <a:pt x="10643779" y="1077430"/>
                </a:cubicBezTo>
                <a:cubicBezTo>
                  <a:pt x="10648165" y="1274699"/>
                  <a:pt x="10644986" y="1442578"/>
                  <a:pt x="10643779" y="1637212"/>
                </a:cubicBezTo>
                <a:cubicBezTo>
                  <a:pt x="10642572" y="1831846"/>
                  <a:pt x="10646777" y="1920255"/>
                  <a:pt x="10643779" y="2196993"/>
                </a:cubicBezTo>
                <a:cubicBezTo>
                  <a:pt x="10640781" y="2473731"/>
                  <a:pt x="10665789" y="2560768"/>
                  <a:pt x="10643779" y="2672507"/>
                </a:cubicBezTo>
                <a:cubicBezTo>
                  <a:pt x="10621769" y="2784246"/>
                  <a:pt x="10644641" y="3035485"/>
                  <a:pt x="10643779" y="3232289"/>
                </a:cubicBezTo>
                <a:cubicBezTo>
                  <a:pt x="10642917" y="3429093"/>
                  <a:pt x="10609820" y="3938556"/>
                  <a:pt x="10643779" y="4213412"/>
                </a:cubicBezTo>
                <a:cubicBezTo>
                  <a:pt x="10549418" y="4223548"/>
                  <a:pt x="10427960" y="4211466"/>
                  <a:pt x="10297856" y="4213412"/>
                </a:cubicBezTo>
                <a:cubicBezTo>
                  <a:pt x="10167752" y="4215358"/>
                  <a:pt x="9862465" y="4213375"/>
                  <a:pt x="9526182" y="4213412"/>
                </a:cubicBezTo>
                <a:cubicBezTo>
                  <a:pt x="9189899" y="4213449"/>
                  <a:pt x="9005450" y="4213750"/>
                  <a:pt x="8754508" y="4213412"/>
                </a:cubicBezTo>
                <a:cubicBezTo>
                  <a:pt x="8503566" y="4213074"/>
                  <a:pt x="8170505" y="4174263"/>
                  <a:pt x="7876396" y="4213412"/>
                </a:cubicBezTo>
                <a:cubicBezTo>
                  <a:pt x="7582287" y="4252561"/>
                  <a:pt x="7544906" y="4235982"/>
                  <a:pt x="7317598" y="4213412"/>
                </a:cubicBezTo>
                <a:cubicBezTo>
                  <a:pt x="7090290" y="4190842"/>
                  <a:pt x="6660386" y="4250102"/>
                  <a:pt x="6439486" y="4213412"/>
                </a:cubicBezTo>
                <a:cubicBezTo>
                  <a:pt x="6218586" y="4176722"/>
                  <a:pt x="6081722" y="4215148"/>
                  <a:pt x="5880688" y="4213412"/>
                </a:cubicBezTo>
                <a:cubicBezTo>
                  <a:pt x="5679654" y="4211676"/>
                  <a:pt x="5539386" y="4225536"/>
                  <a:pt x="5215452" y="4213412"/>
                </a:cubicBezTo>
                <a:cubicBezTo>
                  <a:pt x="4891518" y="4201288"/>
                  <a:pt x="4860417" y="4210360"/>
                  <a:pt x="4763091" y="4213412"/>
                </a:cubicBezTo>
                <a:cubicBezTo>
                  <a:pt x="4665765" y="4216464"/>
                  <a:pt x="4439319" y="4206640"/>
                  <a:pt x="4204293" y="4213412"/>
                </a:cubicBezTo>
                <a:cubicBezTo>
                  <a:pt x="3969267" y="4220184"/>
                  <a:pt x="3764454" y="4241003"/>
                  <a:pt x="3539057" y="4213412"/>
                </a:cubicBezTo>
                <a:cubicBezTo>
                  <a:pt x="3313660" y="4185821"/>
                  <a:pt x="3129410" y="4229267"/>
                  <a:pt x="2873820" y="4213412"/>
                </a:cubicBezTo>
                <a:cubicBezTo>
                  <a:pt x="2618230" y="4197557"/>
                  <a:pt x="2326550" y="4198439"/>
                  <a:pt x="2102146" y="4213412"/>
                </a:cubicBezTo>
                <a:cubicBezTo>
                  <a:pt x="1877742" y="4228385"/>
                  <a:pt x="1826693" y="4216926"/>
                  <a:pt x="1756224" y="4213412"/>
                </a:cubicBezTo>
                <a:cubicBezTo>
                  <a:pt x="1685755" y="4209898"/>
                  <a:pt x="1355844" y="4240464"/>
                  <a:pt x="1090987" y="4213412"/>
                </a:cubicBezTo>
                <a:cubicBezTo>
                  <a:pt x="826130" y="4186360"/>
                  <a:pt x="450970" y="4257500"/>
                  <a:pt x="0" y="4213412"/>
                </a:cubicBezTo>
                <a:cubicBezTo>
                  <a:pt x="5256" y="4068530"/>
                  <a:pt x="-23392" y="3875878"/>
                  <a:pt x="0" y="3653630"/>
                </a:cubicBezTo>
                <a:cubicBezTo>
                  <a:pt x="23392" y="3431382"/>
                  <a:pt x="18084" y="3352962"/>
                  <a:pt x="0" y="3135982"/>
                </a:cubicBezTo>
                <a:cubicBezTo>
                  <a:pt x="-18084" y="2919002"/>
                  <a:pt x="6711" y="2824573"/>
                  <a:pt x="0" y="2534066"/>
                </a:cubicBezTo>
                <a:cubicBezTo>
                  <a:pt x="-6711" y="2243559"/>
                  <a:pt x="7278" y="2089632"/>
                  <a:pt x="0" y="1847882"/>
                </a:cubicBezTo>
                <a:cubicBezTo>
                  <a:pt x="-7278" y="1606132"/>
                  <a:pt x="-15379" y="1413463"/>
                  <a:pt x="0" y="1203832"/>
                </a:cubicBezTo>
                <a:cubicBezTo>
                  <a:pt x="15379" y="994201"/>
                  <a:pt x="-12618" y="810927"/>
                  <a:pt x="0" y="686184"/>
                </a:cubicBezTo>
                <a:cubicBezTo>
                  <a:pt x="12618" y="561441"/>
                  <a:pt x="9481" y="339134"/>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p>
          <a:p>
            <a:pPr marL="0" indent="0">
              <a:buFont typeface="Arial" panose="020B0604020202020204" pitchFamily="34" charset="0"/>
              <a:buNone/>
            </a:pPr>
            <a:endParaRPr lang="en-US" sz="2000" i="1"/>
          </a:p>
        </p:txBody>
      </p:sp>
      <p:sp>
        <p:nvSpPr>
          <p:cNvPr id="8" name="TextBox 7">
            <a:extLst>
              <a:ext uri="{FF2B5EF4-FFF2-40B4-BE49-F238E27FC236}">
                <a16:creationId xmlns:a16="http://schemas.microsoft.com/office/drawing/2014/main" id="{6223F2A0-175A-FD2A-7AAB-1B5B4FECF3A2}"/>
              </a:ext>
            </a:extLst>
          </p:cNvPr>
          <p:cNvSpPr txBox="1"/>
          <p:nvPr/>
        </p:nvSpPr>
        <p:spPr>
          <a:xfrm>
            <a:off x="941295" y="2381651"/>
            <a:ext cx="4805082" cy="1200329"/>
          </a:xfrm>
          <a:prstGeom prst="rect">
            <a:avLst/>
          </a:prstGeom>
          <a:noFill/>
        </p:spPr>
        <p:txBody>
          <a:bodyPr wrap="square" rtlCol="0">
            <a:spAutoFit/>
          </a:bodyPr>
          <a:lstStyle/>
          <a:p>
            <a:r>
              <a:rPr lang="en-US" b="1">
                <a:solidFill>
                  <a:srgbClr val="285F74"/>
                </a:solidFill>
                <a:latin typeface="Montserrat Medium" pitchFamily="2" charset="0"/>
              </a:rPr>
              <a:t>WHO IS OUR USER?</a:t>
            </a:r>
          </a:p>
          <a:p>
            <a:r>
              <a:rPr lang="en-US">
                <a:latin typeface="Montserrat Medium" pitchFamily="2" charset="0"/>
              </a:rPr>
              <a:t>Articulate precisely who you are trying to understand more deeply (i.e. demographic, </a:t>
            </a:r>
            <a:r>
              <a:rPr lang="en-US" err="1">
                <a:latin typeface="Montserrat Medium" pitchFamily="2" charset="0"/>
              </a:rPr>
              <a:t>behavioural</a:t>
            </a:r>
            <a:r>
              <a:rPr lang="en-US">
                <a:latin typeface="Montserrat Medium" pitchFamily="2" charset="0"/>
              </a:rPr>
              <a:t>, functional)</a:t>
            </a:r>
          </a:p>
        </p:txBody>
      </p:sp>
      <p:sp>
        <p:nvSpPr>
          <p:cNvPr id="9" name="TextBox 8">
            <a:extLst>
              <a:ext uri="{FF2B5EF4-FFF2-40B4-BE49-F238E27FC236}">
                <a16:creationId xmlns:a16="http://schemas.microsoft.com/office/drawing/2014/main" id="{9D90A18F-06B8-08DC-3081-E65B4FE3C40F}"/>
              </a:ext>
            </a:extLst>
          </p:cNvPr>
          <p:cNvSpPr txBox="1"/>
          <p:nvPr/>
        </p:nvSpPr>
        <p:spPr>
          <a:xfrm>
            <a:off x="6257364" y="2381651"/>
            <a:ext cx="4930587" cy="923330"/>
          </a:xfrm>
          <a:prstGeom prst="rect">
            <a:avLst/>
          </a:prstGeom>
          <a:noFill/>
        </p:spPr>
        <p:txBody>
          <a:bodyPr wrap="square" rtlCol="0">
            <a:spAutoFit/>
          </a:bodyPr>
          <a:lstStyle/>
          <a:p>
            <a:r>
              <a:rPr lang="en-US" b="1">
                <a:solidFill>
                  <a:srgbClr val="285F74"/>
                </a:solidFill>
                <a:latin typeface="Montserrat Medium" pitchFamily="2" charset="0"/>
              </a:rPr>
              <a:t>WHAT IMPACT DO WE WANT TO HAVE?</a:t>
            </a:r>
          </a:p>
          <a:p>
            <a:r>
              <a:rPr lang="en-US">
                <a:latin typeface="Montserrat Medium" pitchFamily="2" charset="0"/>
              </a:rPr>
              <a:t>Consider what will be different about the world when you solve this problem.</a:t>
            </a:r>
          </a:p>
        </p:txBody>
      </p:sp>
      <p:sp>
        <p:nvSpPr>
          <p:cNvPr id="10" name="TextBox 9">
            <a:extLst>
              <a:ext uri="{FF2B5EF4-FFF2-40B4-BE49-F238E27FC236}">
                <a16:creationId xmlns:a16="http://schemas.microsoft.com/office/drawing/2014/main" id="{F4B50EFE-7AD1-94D8-7E9A-87F083BFD517}"/>
              </a:ext>
            </a:extLst>
          </p:cNvPr>
          <p:cNvSpPr txBox="1"/>
          <p:nvPr/>
        </p:nvSpPr>
        <p:spPr>
          <a:xfrm>
            <a:off x="941295" y="4466189"/>
            <a:ext cx="4805082" cy="1477328"/>
          </a:xfrm>
          <a:prstGeom prst="rect">
            <a:avLst/>
          </a:prstGeom>
          <a:noFill/>
        </p:spPr>
        <p:txBody>
          <a:bodyPr wrap="square" rtlCol="0">
            <a:spAutoFit/>
          </a:bodyPr>
          <a:lstStyle/>
          <a:p>
            <a:r>
              <a:rPr lang="en-US" b="1">
                <a:solidFill>
                  <a:srgbClr val="285F74"/>
                </a:solidFill>
                <a:latin typeface="Montserrat Medium" pitchFamily="2" charset="0"/>
              </a:rPr>
              <a:t>WHAT ARE WE TRYING TO UNDERSTAND AND INFLUENCE?</a:t>
            </a:r>
          </a:p>
          <a:p>
            <a:r>
              <a:rPr lang="en-US">
                <a:latin typeface="Montserrat Medium" pitchFamily="2" charset="0"/>
              </a:rPr>
              <a:t>Describe the exact human </a:t>
            </a:r>
            <a:r>
              <a:rPr lang="en-US" err="1">
                <a:latin typeface="Montserrat Medium" pitchFamily="2" charset="0"/>
              </a:rPr>
              <a:t>behaviours</a:t>
            </a:r>
            <a:r>
              <a:rPr lang="en-US">
                <a:latin typeface="Montserrat Medium" pitchFamily="2" charset="0"/>
              </a:rPr>
              <a:t>, activities or tasks that you’re interested in and what you want to change. </a:t>
            </a:r>
          </a:p>
        </p:txBody>
      </p:sp>
      <p:sp>
        <p:nvSpPr>
          <p:cNvPr id="11" name="TextBox 10">
            <a:extLst>
              <a:ext uri="{FF2B5EF4-FFF2-40B4-BE49-F238E27FC236}">
                <a16:creationId xmlns:a16="http://schemas.microsoft.com/office/drawing/2014/main" id="{4142A7C2-567F-F1DF-A57F-7B8639BB1D65}"/>
              </a:ext>
            </a:extLst>
          </p:cNvPr>
          <p:cNvSpPr txBox="1"/>
          <p:nvPr/>
        </p:nvSpPr>
        <p:spPr>
          <a:xfrm>
            <a:off x="6257364" y="4466189"/>
            <a:ext cx="4805082" cy="1200329"/>
          </a:xfrm>
          <a:prstGeom prst="rect">
            <a:avLst/>
          </a:prstGeom>
          <a:noFill/>
        </p:spPr>
        <p:txBody>
          <a:bodyPr wrap="square" rtlCol="0">
            <a:spAutoFit/>
          </a:bodyPr>
          <a:lstStyle/>
          <a:p>
            <a:r>
              <a:rPr lang="en-US" b="1">
                <a:solidFill>
                  <a:srgbClr val="285F74"/>
                </a:solidFill>
                <a:latin typeface="Montserrat Medium" pitchFamily="2" charset="0"/>
              </a:rPr>
              <a:t>WHAT IS THE SCOPE?</a:t>
            </a:r>
          </a:p>
          <a:p>
            <a:r>
              <a:rPr lang="en-US">
                <a:latin typeface="Montserrat Medium" pitchFamily="2" charset="0"/>
              </a:rPr>
              <a:t>Set some boundaries around where the solution might lie (i.e. a new feature, a new service, a new business).</a:t>
            </a:r>
          </a:p>
        </p:txBody>
      </p:sp>
      <p:cxnSp>
        <p:nvCxnSpPr>
          <p:cNvPr id="13" name="Straight Connector 12">
            <a:extLst>
              <a:ext uri="{FF2B5EF4-FFF2-40B4-BE49-F238E27FC236}">
                <a16:creationId xmlns:a16="http://schemas.microsoft.com/office/drawing/2014/main" id="{2603EA13-1086-4DC8-0BE2-EDC8B76D6A22}"/>
              </a:ext>
              <a:ext uri="{C183D7F6-B498-43B3-948B-1728B52AA6E4}">
                <adec:decorative xmlns:adec="http://schemas.microsoft.com/office/drawing/2017/decorative" val="1"/>
              </a:ext>
            </a:extLst>
          </p:cNvPr>
          <p:cNvCxnSpPr>
            <a:cxnSpLocks/>
            <a:stCxn id="7" idx="0"/>
            <a:endCxn id="7" idx="2"/>
          </p:cNvCxnSpPr>
          <p:nvPr/>
        </p:nvCxnSpPr>
        <p:spPr>
          <a:xfrm>
            <a:off x="6096000" y="2250141"/>
            <a:ext cx="0" cy="4213412"/>
          </a:xfrm>
          <a:prstGeom prst="line">
            <a:avLst/>
          </a:prstGeom>
          <a:ln w="38100">
            <a:solidFill>
              <a:srgbClr val="285F7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7189302-5C12-F11A-4D6A-3C3B69357E85}"/>
              </a:ext>
              <a:ext uri="{C183D7F6-B498-43B3-948B-1728B52AA6E4}">
                <adec:decorative xmlns:adec="http://schemas.microsoft.com/office/drawing/2017/decorative" val="1"/>
              </a:ext>
            </a:extLst>
          </p:cNvPr>
          <p:cNvCxnSpPr>
            <a:stCxn id="7" idx="1"/>
            <a:endCxn id="7" idx="3"/>
          </p:cNvCxnSpPr>
          <p:nvPr/>
        </p:nvCxnSpPr>
        <p:spPr>
          <a:xfrm>
            <a:off x="774110" y="4356847"/>
            <a:ext cx="10643779" cy="0"/>
          </a:xfrm>
          <a:prstGeom prst="line">
            <a:avLst/>
          </a:prstGeom>
          <a:ln w="38100">
            <a:solidFill>
              <a:srgbClr val="285F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718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F86D-B947-8BF0-101A-1D156F8A07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A3170-8CC9-5E74-0171-08316154682A}"/>
              </a:ext>
            </a:extLst>
          </p:cNvPr>
          <p:cNvSpPr>
            <a:spLocks noGrp="1"/>
          </p:cNvSpPr>
          <p:nvPr>
            <p:ph type="title"/>
          </p:nvPr>
        </p:nvSpPr>
        <p:spPr/>
        <p:txBody>
          <a:bodyPr/>
          <a:lstStyle/>
          <a:p>
            <a:r>
              <a:rPr lang="en-US">
                <a:solidFill>
                  <a:srgbClr val="E3E24F"/>
                </a:solidFill>
              </a:rPr>
              <a:t>Whose Norms are These?</a:t>
            </a:r>
          </a:p>
        </p:txBody>
      </p:sp>
      <p:sp>
        <p:nvSpPr>
          <p:cNvPr id="3" name="Text Placeholder 2">
            <a:extLst>
              <a:ext uri="{FF2B5EF4-FFF2-40B4-BE49-F238E27FC236}">
                <a16:creationId xmlns:a16="http://schemas.microsoft.com/office/drawing/2014/main" id="{48FC22DC-8BF8-3930-13C2-136989454AAC}"/>
              </a:ext>
            </a:extLst>
          </p:cNvPr>
          <p:cNvSpPr>
            <a:spLocks noGrp="1"/>
          </p:cNvSpPr>
          <p:nvPr>
            <p:ph type="body" sz="quarter" idx="12"/>
          </p:nvPr>
        </p:nvSpPr>
        <p:spPr>
          <a:xfrm>
            <a:off x="651749" y="2255454"/>
            <a:ext cx="10437591" cy="1173546"/>
          </a:xfrm>
        </p:spPr>
        <p:txBody>
          <a:bodyPr/>
          <a:lstStyle/>
          <a:p>
            <a:pPr marL="0" indent="0">
              <a:buNone/>
            </a:pPr>
            <a:r>
              <a:rPr lang="en-US" sz="3200" b="1"/>
              <a:t>MATCH THESE BRANDS WITH THEIR STATED NORMS</a:t>
            </a:r>
          </a:p>
        </p:txBody>
      </p:sp>
      <p:sp>
        <p:nvSpPr>
          <p:cNvPr id="11" name="Text Placeholder 2">
            <a:extLst>
              <a:ext uri="{FF2B5EF4-FFF2-40B4-BE49-F238E27FC236}">
                <a16:creationId xmlns:a16="http://schemas.microsoft.com/office/drawing/2014/main" id="{A7D3478C-9D11-C6CE-4DA2-14B456DEB035}"/>
              </a:ext>
              <a:ext uri="{C183D7F6-B498-43B3-948B-1728B52AA6E4}">
                <adec:decorative xmlns:adec="http://schemas.microsoft.com/office/drawing/2017/decorative" val="1"/>
              </a:ext>
            </a:extLst>
          </p:cNvPr>
          <p:cNvSpPr txBox="1">
            <a:spLocks/>
          </p:cNvSpPr>
          <p:nvPr/>
        </p:nvSpPr>
        <p:spPr>
          <a:xfrm>
            <a:off x="860287" y="3889760"/>
            <a:ext cx="10653784" cy="2071156"/>
          </a:xfrm>
          <a:custGeom>
            <a:avLst/>
            <a:gdLst>
              <a:gd name="csX0" fmla="*/ 0 w 10653784"/>
              <a:gd name="csY0" fmla="*/ 0 h 2071156"/>
              <a:gd name="csX1" fmla="*/ 878937 w 10653784"/>
              <a:gd name="csY1" fmla="*/ 0 h 2071156"/>
              <a:gd name="csX2" fmla="*/ 1331723 w 10653784"/>
              <a:gd name="csY2" fmla="*/ 0 h 2071156"/>
              <a:gd name="csX3" fmla="*/ 1784509 w 10653784"/>
              <a:gd name="csY3" fmla="*/ 0 h 2071156"/>
              <a:gd name="csX4" fmla="*/ 2237295 w 10653784"/>
              <a:gd name="csY4" fmla="*/ 0 h 2071156"/>
              <a:gd name="csX5" fmla="*/ 2583543 w 10653784"/>
              <a:gd name="csY5" fmla="*/ 0 h 2071156"/>
              <a:gd name="csX6" fmla="*/ 3249404 w 10653784"/>
              <a:gd name="csY6" fmla="*/ 0 h 2071156"/>
              <a:gd name="csX7" fmla="*/ 3595652 w 10653784"/>
              <a:gd name="csY7" fmla="*/ 0 h 2071156"/>
              <a:gd name="csX8" fmla="*/ 3941900 w 10653784"/>
              <a:gd name="csY8" fmla="*/ 0 h 2071156"/>
              <a:gd name="csX9" fmla="*/ 4288148 w 10653784"/>
              <a:gd name="csY9" fmla="*/ 0 h 2071156"/>
              <a:gd name="csX10" fmla="*/ 4847472 w 10653784"/>
              <a:gd name="csY10" fmla="*/ 0 h 2071156"/>
              <a:gd name="csX11" fmla="*/ 5619871 w 10653784"/>
              <a:gd name="csY11" fmla="*/ 0 h 2071156"/>
              <a:gd name="csX12" fmla="*/ 5966119 w 10653784"/>
              <a:gd name="csY12" fmla="*/ 0 h 2071156"/>
              <a:gd name="csX13" fmla="*/ 6738518 w 10653784"/>
              <a:gd name="csY13" fmla="*/ 0 h 2071156"/>
              <a:gd name="csX14" fmla="*/ 7510918 w 10653784"/>
              <a:gd name="csY14" fmla="*/ 0 h 2071156"/>
              <a:gd name="csX15" fmla="*/ 7963704 w 10653784"/>
              <a:gd name="csY15" fmla="*/ 0 h 2071156"/>
              <a:gd name="csX16" fmla="*/ 8842641 w 10653784"/>
              <a:gd name="csY16" fmla="*/ 0 h 2071156"/>
              <a:gd name="csX17" fmla="*/ 9295427 w 10653784"/>
              <a:gd name="csY17" fmla="*/ 0 h 2071156"/>
              <a:gd name="csX18" fmla="*/ 9961288 w 10653784"/>
              <a:gd name="csY18" fmla="*/ 0 h 2071156"/>
              <a:gd name="csX19" fmla="*/ 10653784 w 10653784"/>
              <a:gd name="csY19" fmla="*/ 0 h 2071156"/>
              <a:gd name="csX20" fmla="*/ 10653784 w 10653784"/>
              <a:gd name="csY20" fmla="*/ 731808 h 2071156"/>
              <a:gd name="csX21" fmla="*/ 10653784 w 10653784"/>
              <a:gd name="csY21" fmla="*/ 1380771 h 2071156"/>
              <a:gd name="csX22" fmla="*/ 10653784 w 10653784"/>
              <a:gd name="csY22" fmla="*/ 2071156 h 2071156"/>
              <a:gd name="csX23" fmla="*/ 9987923 w 10653784"/>
              <a:gd name="csY23" fmla="*/ 2071156 h 2071156"/>
              <a:gd name="csX24" fmla="*/ 9641675 w 10653784"/>
              <a:gd name="csY24" fmla="*/ 2071156 h 2071156"/>
              <a:gd name="csX25" fmla="*/ 8869275 w 10653784"/>
              <a:gd name="csY25" fmla="*/ 2071156 h 2071156"/>
              <a:gd name="csX26" fmla="*/ 8203414 w 10653784"/>
              <a:gd name="csY26" fmla="*/ 2071156 h 2071156"/>
              <a:gd name="csX27" fmla="*/ 7644090 w 10653784"/>
              <a:gd name="csY27" fmla="*/ 2071156 h 2071156"/>
              <a:gd name="csX28" fmla="*/ 6765153 w 10653784"/>
              <a:gd name="csY28" fmla="*/ 2071156 h 2071156"/>
              <a:gd name="csX29" fmla="*/ 6418905 w 10653784"/>
              <a:gd name="csY29" fmla="*/ 2071156 h 2071156"/>
              <a:gd name="csX30" fmla="*/ 5966119 w 10653784"/>
              <a:gd name="csY30" fmla="*/ 2071156 h 2071156"/>
              <a:gd name="csX31" fmla="*/ 5087182 w 10653784"/>
              <a:gd name="csY31" fmla="*/ 2071156 h 2071156"/>
              <a:gd name="csX32" fmla="*/ 4527858 w 10653784"/>
              <a:gd name="csY32" fmla="*/ 2071156 h 2071156"/>
              <a:gd name="csX33" fmla="*/ 3861997 w 10653784"/>
              <a:gd name="csY33" fmla="*/ 2071156 h 2071156"/>
              <a:gd name="csX34" fmla="*/ 2983060 w 10653784"/>
              <a:gd name="csY34" fmla="*/ 2071156 h 2071156"/>
              <a:gd name="csX35" fmla="*/ 2317198 w 10653784"/>
              <a:gd name="csY35" fmla="*/ 2071156 h 2071156"/>
              <a:gd name="csX36" fmla="*/ 1970950 w 10653784"/>
              <a:gd name="csY36" fmla="*/ 2071156 h 2071156"/>
              <a:gd name="csX37" fmla="*/ 1092013 w 10653784"/>
              <a:gd name="csY37" fmla="*/ 2071156 h 2071156"/>
              <a:gd name="csX38" fmla="*/ 0 w 10653784"/>
              <a:gd name="csY38" fmla="*/ 2071156 h 2071156"/>
              <a:gd name="csX39" fmla="*/ 0 w 10653784"/>
              <a:gd name="csY39" fmla="*/ 1360059 h 2071156"/>
              <a:gd name="csX40" fmla="*/ 0 w 10653784"/>
              <a:gd name="csY40" fmla="*/ 711097 h 2071156"/>
              <a:gd name="csX41" fmla="*/ 0 w 10653784"/>
              <a:gd name="csY41" fmla="*/ 0 h 207115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Lst>
            <a:rect l="l" t="t" r="r" b="b"/>
            <a:pathLst>
              <a:path w="10653784" h="2071156" fill="none" extrusionOk="0">
                <a:moveTo>
                  <a:pt x="0" y="0"/>
                </a:moveTo>
                <a:cubicBezTo>
                  <a:pt x="177499" y="19299"/>
                  <a:pt x="625543" y="-1859"/>
                  <a:pt x="878937" y="0"/>
                </a:cubicBezTo>
                <a:cubicBezTo>
                  <a:pt x="1132331" y="1859"/>
                  <a:pt x="1169138" y="-15695"/>
                  <a:pt x="1331723" y="0"/>
                </a:cubicBezTo>
                <a:cubicBezTo>
                  <a:pt x="1494308" y="15695"/>
                  <a:pt x="1659126" y="-5822"/>
                  <a:pt x="1784509" y="0"/>
                </a:cubicBezTo>
                <a:cubicBezTo>
                  <a:pt x="1909892" y="5822"/>
                  <a:pt x="2039122" y="8012"/>
                  <a:pt x="2237295" y="0"/>
                </a:cubicBezTo>
                <a:cubicBezTo>
                  <a:pt x="2435468" y="-8012"/>
                  <a:pt x="2483222" y="-12908"/>
                  <a:pt x="2583543" y="0"/>
                </a:cubicBezTo>
                <a:cubicBezTo>
                  <a:pt x="2683864" y="12908"/>
                  <a:pt x="3070064" y="-16568"/>
                  <a:pt x="3249404" y="0"/>
                </a:cubicBezTo>
                <a:cubicBezTo>
                  <a:pt x="3428744" y="16568"/>
                  <a:pt x="3476331" y="-6607"/>
                  <a:pt x="3595652" y="0"/>
                </a:cubicBezTo>
                <a:cubicBezTo>
                  <a:pt x="3714973" y="6607"/>
                  <a:pt x="3857117" y="12954"/>
                  <a:pt x="3941900" y="0"/>
                </a:cubicBezTo>
                <a:cubicBezTo>
                  <a:pt x="4026683" y="-12954"/>
                  <a:pt x="4184006" y="1486"/>
                  <a:pt x="4288148" y="0"/>
                </a:cubicBezTo>
                <a:cubicBezTo>
                  <a:pt x="4392290" y="-1486"/>
                  <a:pt x="4586948" y="919"/>
                  <a:pt x="4847472" y="0"/>
                </a:cubicBezTo>
                <a:cubicBezTo>
                  <a:pt x="5107996" y="-919"/>
                  <a:pt x="5275093" y="-23081"/>
                  <a:pt x="5619871" y="0"/>
                </a:cubicBezTo>
                <a:cubicBezTo>
                  <a:pt x="5964649" y="23081"/>
                  <a:pt x="5850515" y="-7665"/>
                  <a:pt x="5966119" y="0"/>
                </a:cubicBezTo>
                <a:cubicBezTo>
                  <a:pt x="6081723" y="7665"/>
                  <a:pt x="6403728" y="-6733"/>
                  <a:pt x="6738518" y="0"/>
                </a:cubicBezTo>
                <a:cubicBezTo>
                  <a:pt x="7073308" y="6733"/>
                  <a:pt x="7269104" y="-18281"/>
                  <a:pt x="7510918" y="0"/>
                </a:cubicBezTo>
                <a:cubicBezTo>
                  <a:pt x="7752732" y="18281"/>
                  <a:pt x="7851227" y="-7954"/>
                  <a:pt x="7963704" y="0"/>
                </a:cubicBezTo>
                <a:cubicBezTo>
                  <a:pt x="8076181" y="7954"/>
                  <a:pt x="8569885" y="-8989"/>
                  <a:pt x="8842641" y="0"/>
                </a:cubicBezTo>
                <a:cubicBezTo>
                  <a:pt x="9115397" y="8989"/>
                  <a:pt x="9199201" y="20466"/>
                  <a:pt x="9295427" y="0"/>
                </a:cubicBezTo>
                <a:cubicBezTo>
                  <a:pt x="9391653" y="-20466"/>
                  <a:pt x="9686957" y="4257"/>
                  <a:pt x="9961288" y="0"/>
                </a:cubicBezTo>
                <a:cubicBezTo>
                  <a:pt x="10235619" y="-4257"/>
                  <a:pt x="10490843" y="6866"/>
                  <a:pt x="10653784" y="0"/>
                </a:cubicBezTo>
                <a:cubicBezTo>
                  <a:pt x="10679822" y="240243"/>
                  <a:pt x="10654750" y="478213"/>
                  <a:pt x="10653784" y="731808"/>
                </a:cubicBezTo>
                <a:cubicBezTo>
                  <a:pt x="10652818" y="985403"/>
                  <a:pt x="10665741" y="1126214"/>
                  <a:pt x="10653784" y="1380771"/>
                </a:cubicBezTo>
                <a:cubicBezTo>
                  <a:pt x="10641827" y="1635328"/>
                  <a:pt x="10638754" y="1737126"/>
                  <a:pt x="10653784" y="2071156"/>
                </a:cubicBezTo>
                <a:cubicBezTo>
                  <a:pt x="10339906" y="2053729"/>
                  <a:pt x="10270358" y="2071607"/>
                  <a:pt x="9987923" y="2071156"/>
                </a:cubicBezTo>
                <a:cubicBezTo>
                  <a:pt x="9705488" y="2070705"/>
                  <a:pt x="9795470" y="2075939"/>
                  <a:pt x="9641675" y="2071156"/>
                </a:cubicBezTo>
                <a:cubicBezTo>
                  <a:pt x="9487880" y="2066373"/>
                  <a:pt x="9233403" y="2098611"/>
                  <a:pt x="8869275" y="2071156"/>
                </a:cubicBezTo>
                <a:cubicBezTo>
                  <a:pt x="8505147" y="2043701"/>
                  <a:pt x="8483621" y="2067998"/>
                  <a:pt x="8203414" y="2071156"/>
                </a:cubicBezTo>
                <a:cubicBezTo>
                  <a:pt x="7923207" y="2074314"/>
                  <a:pt x="7834390" y="2091674"/>
                  <a:pt x="7644090" y="2071156"/>
                </a:cubicBezTo>
                <a:cubicBezTo>
                  <a:pt x="7453790" y="2050638"/>
                  <a:pt x="7026952" y="2042852"/>
                  <a:pt x="6765153" y="2071156"/>
                </a:cubicBezTo>
                <a:cubicBezTo>
                  <a:pt x="6503354" y="2099460"/>
                  <a:pt x="6495946" y="2055945"/>
                  <a:pt x="6418905" y="2071156"/>
                </a:cubicBezTo>
                <a:cubicBezTo>
                  <a:pt x="6341864" y="2086367"/>
                  <a:pt x="6118922" y="2080738"/>
                  <a:pt x="5966119" y="2071156"/>
                </a:cubicBezTo>
                <a:cubicBezTo>
                  <a:pt x="5813316" y="2061574"/>
                  <a:pt x="5384377" y="2113386"/>
                  <a:pt x="5087182" y="2071156"/>
                </a:cubicBezTo>
                <a:cubicBezTo>
                  <a:pt x="4789987" y="2028926"/>
                  <a:pt x="4777077" y="2064446"/>
                  <a:pt x="4527858" y="2071156"/>
                </a:cubicBezTo>
                <a:cubicBezTo>
                  <a:pt x="4278639" y="2077866"/>
                  <a:pt x="4069215" y="2057051"/>
                  <a:pt x="3861997" y="2071156"/>
                </a:cubicBezTo>
                <a:cubicBezTo>
                  <a:pt x="3654779" y="2085261"/>
                  <a:pt x="3367433" y="2062283"/>
                  <a:pt x="2983060" y="2071156"/>
                </a:cubicBezTo>
                <a:cubicBezTo>
                  <a:pt x="2598687" y="2080029"/>
                  <a:pt x="2613368" y="2088171"/>
                  <a:pt x="2317198" y="2071156"/>
                </a:cubicBezTo>
                <a:cubicBezTo>
                  <a:pt x="2021028" y="2054141"/>
                  <a:pt x="2070893" y="2068979"/>
                  <a:pt x="1970950" y="2071156"/>
                </a:cubicBezTo>
                <a:cubicBezTo>
                  <a:pt x="1871007" y="2073333"/>
                  <a:pt x="1362972" y="2078909"/>
                  <a:pt x="1092013" y="2071156"/>
                </a:cubicBezTo>
                <a:cubicBezTo>
                  <a:pt x="821054" y="2063403"/>
                  <a:pt x="292998" y="2118107"/>
                  <a:pt x="0" y="2071156"/>
                </a:cubicBezTo>
                <a:cubicBezTo>
                  <a:pt x="-7209" y="1893038"/>
                  <a:pt x="8733" y="1527937"/>
                  <a:pt x="0" y="1360059"/>
                </a:cubicBezTo>
                <a:cubicBezTo>
                  <a:pt x="-8733" y="1192181"/>
                  <a:pt x="9924" y="1029531"/>
                  <a:pt x="0" y="711097"/>
                </a:cubicBezTo>
                <a:cubicBezTo>
                  <a:pt x="-9924" y="392663"/>
                  <a:pt x="-11724" y="267202"/>
                  <a:pt x="0" y="0"/>
                </a:cubicBezTo>
                <a:close/>
              </a:path>
              <a:path w="10653784" h="2071156" stroke="0" extrusionOk="0">
                <a:moveTo>
                  <a:pt x="0" y="0"/>
                </a:moveTo>
                <a:cubicBezTo>
                  <a:pt x="342839" y="-3493"/>
                  <a:pt x="514169" y="18158"/>
                  <a:pt x="772399" y="0"/>
                </a:cubicBezTo>
                <a:cubicBezTo>
                  <a:pt x="1030629" y="-18158"/>
                  <a:pt x="1257181" y="11281"/>
                  <a:pt x="1544799" y="0"/>
                </a:cubicBezTo>
                <a:cubicBezTo>
                  <a:pt x="1832417" y="-11281"/>
                  <a:pt x="1871496" y="-8007"/>
                  <a:pt x="2104122" y="0"/>
                </a:cubicBezTo>
                <a:cubicBezTo>
                  <a:pt x="2336748" y="8007"/>
                  <a:pt x="2361413" y="15909"/>
                  <a:pt x="2450370" y="0"/>
                </a:cubicBezTo>
                <a:cubicBezTo>
                  <a:pt x="2539327" y="-15909"/>
                  <a:pt x="2814401" y="-11995"/>
                  <a:pt x="3009694" y="0"/>
                </a:cubicBezTo>
                <a:cubicBezTo>
                  <a:pt x="3204987" y="11995"/>
                  <a:pt x="3343577" y="-15272"/>
                  <a:pt x="3462480" y="0"/>
                </a:cubicBezTo>
                <a:cubicBezTo>
                  <a:pt x="3581383" y="15272"/>
                  <a:pt x="3898464" y="-15182"/>
                  <a:pt x="4021803" y="0"/>
                </a:cubicBezTo>
                <a:cubicBezTo>
                  <a:pt x="4145142" y="15182"/>
                  <a:pt x="4559413" y="38137"/>
                  <a:pt x="4900741" y="0"/>
                </a:cubicBezTo>
                <a:cubicBezTo>
                  <a:pt x="5242069" y="-38137"/>
                  <a:pt x="5226569" y="-6179"/>
                  <a:pt x="5353526" y="0"/>
                </a:cubicBezTo>
                <a:cubicBezTo>
                  <a:pt x="5480483" y="6179"/>
                  <a:pt x="5558378" y="-857"/>
                  <a:pt x="5699774" y="0"/>
                </a:cubicBezTo>
                <a:cubicBezTo>
                  <a:pt x="5841170" y="857"/>
                  <a:pt x="5893592" y="15898"/>
                  <a:pt x="6046022" y="0"/>
                </a:cubicBezTo>
                <a:cubicBezTo>
                  <a:pt x="6198452" y="-15898"/>
                  <a:pt x="6279390" y="-17353"/>
                  <a:pt x="6498808" y="0"/>
                </a:cubicBezTo>
                <a:cubicBezTo>
                  <a:pt x="6718226" y="17353"/>
                  <a:pt x="6926835" y="-7064"/>
                  <a:pt x="7271208" y="0"/>
                </a:cubicBezTo>
                <a:cubicBezTo>
                  <a:pt x="7615581" y="7064"/>
                  <a:pt x="7560766" y="17465"/>
                  <a:pt x="7723993" y="0"/>
                </a:cubicBezTo>
                <a:cubicBezTo>
                  <a:pt x="7887221" y="-17465"/>
                  <a:pt x="7976817" y="12558"/>
                  <a:pt x="8176779" y="0"/>
                </a:cubicBezTo>
                <a:cubicBezTo>
                  <a:pt x="8376741" y="-12558"/>
                  <a:pt x="8416691" y="13235"/>
                  <a:pt x="8523027" y="0"/>
                </a:cubicBezTo>
                <a:cubicBezTo>
                  <a:pt x="8629363" y="-13235"/>
                  <a:pt x="9026365" y="-20697"/>
                  <a:pt x="9295427" y="0"/>
                </a:cubicBezTo>
                <a:cubicBezTo>
                  <a:pt x="9564489" y="20697"/>
                  <a:pt x="9788832" y="-17744"/>
                  <a:pt x="9961288" y="0"/>
                </a:cubicBezTo>
                <a:cubicBezTo>
                  <a:pt x="10133744" y="17744"/>
                  <a:pt x="10471941" y="-3219"/>
                  <a:pt x="10653784" y="0"/>
                </a:cubicBezTo>
                <a:cubicBezTo>
                  <a:pt x="10627384" y="164921"/>
                  <a:pt x="10636500" y="334659"/>
                  <a:pt x="10653784" y="648962"/>
                </a:cubicBezTo>
                <a:cubicBezTo>
                  <a:pt x="10671068" y="963265"/>
                  <a:pt x="10661909" y="1161465"/>
                  <a:pt x="10653784" y="1318636"/>
                </a:cubicBezTo>
                <a:cubicBezTo>
                  <a:pt x="10645659" y="1475807"/>
                  <a:pt x="10660923" y="1712890"/>
                  <a:pt x="10653784" y="2071156"/>
                </a:cubicBezTo>
                <a:cubicBezTo>
                  <a:pt x="10449232" y="2044627"/>
                  <a:pt x="10346525" y="2091799"/>
                  <a:pt x="10094460" y="2071156"/>
                </a:cubicBezTo>
                <a:cubicBezTo>
                  <a:pt x="9842395" y="2050513"/>
                  <a:pt x="9502603" y="2068382"/>
                  <a:pt x="9322061" y="2071156"/>
                </a:cubicBezTo>
                <a:cubicBezTo>
                  <a:pt x="9141519" y="2073930"/>
                  <a:pt x="9088829" y="2070918"/>
                  <a:pt x="8975813" y="2071156"/>
                </a:cubicBezTo>
                <a:cubicBezTo>
                  <a:pt x="8862797" y="2071394"/>
                  <a:pt x="8622384" y="2054198"/>
                  <a:pt x="8523027" y="2071156"/>
                </a:cubicBezTo>
                <a:cubicBezTo>
                  <a:pt x="8423670" y="2088114"/>
                  <a:pt x="7977738" y="2095841"/>
                  <a:pt x="7644090" y="2071156"/>
                </a:cubicBezTo>
                <a:cubicBezTo>
                  <a:pt x="7310442" y="2046471"/>
                  <a:pt x="7115950" y="2066230"/>
                  <a:pt x="6871691" y="2071156"/>
                </a:cubicBezTo>
                <a:cubicBezTo>
                  <a:pt x="6627432" y="2076082"/>
                  <a:pt x="6441727" y="2092751"/>
                  <a:pt x="6099291" y="2071156"/>
                </a:cubicBezTo>
                <a:cubicBezTo>
                  <a:pt x="5756855" y="2049561"/>
                  <a:pt x="5480342" y="2030192"/>
                  <a:pt x="5220354" y="2071156"/>
                </a:cubicBezTo>
                <a:cubicBezTo>
                  <a:pt x="4960366" y="2112120"/>
                  <a:pt x="4928210" y="2062067"/>
                  <a:pt x="4661031" y="2071156"/>
                </a:cubicBezTo>
                <a:cubicBezTo>
                  <a:pt x="4393852" y="2080245"/>
                  <a:pt x="4198672" y="2041981"/>
                  <a:pt x="3782093" y="2071156"/>
                </a:cubicBezTo>
                <a:cubicBezTo>
                  <a:pt x="3365514" y="2100331"/>
                  <a:pt x="3471402" y="2075556"/>
                  <a:pt x="3222770" y="2071156"/>
                </a:cubicBezTo>
                <a:cubicBezTo>
                  <a:pt x="2974138" y="2066756"/>
                  <a:pt x="2754006" y="2092534"/>
                  <a:pt x="2556908" y="2071156"/>
                </a:cubicBezTo>
                <a:cubicBezTo>
                  <a:pt x="2359810" y="2049778"/>
                  <a:pt x="2216152" y="2050960"/>
                  <a:pt x="2104122" y="2071156"/>
                </a:cubicBezTo>
                <a:cubicBezTo>
                  <a:pt x="1992092" y="2091352"/>
                  <a:pt x="1682114" y="2077076"/>
                  <a:pt x="1544799" y="2071156"/>
                </a:cubicBezTo>
                <a:cubicBezTo>
                  <a:pt x="1407484" y="2065236"/>
                  <a:pt x="1062452" y="2055092"/>
                  <a:pt x="878937" y="2071156"/>
                </a:cubicBezTo>
                <a:cubicBezTo>
                  <a:pt x="695422" y="2087220"/>
                  <a:pt x="242928" y="2076958"/>
                  <a:pt x="0" y="2071156"/>
                </a:cubicBezTo>
                <a:cubicBezTo>
                  <a:pt x="28108" y="1842102"/>
                  <a:pt x="27391" y="1696322"/>
                  <a:pt x="0" y="1360059"/>
                </a:cubicBezTo>
                <a:cubicBezTo>
                  <a:pt x="-27391" y="1023796"/>
                  <a:pt x="-33540" y="972494"/>
                  <a:pt x="0" y="648962"/>
                </a:cubicBezTo>
                <a:cubicBezTo>
                  <a:pt x="33540" y="325430"/>
                  <a:pt x="2730" y="261538"/>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p>
          <a:p>
            <a:pPr marL="0" indent="0">
              <a:buFont typeface="Arial" panose="020B0604020202020204" pitchFamily="34" charset="0"/>
              <a:buNone/>
            </a:pPr>
            <a:endParaRPr lang="en-US" sz="2000" i="1"/>
          </a:p>
        </p:txBody>
      </p:sp>
      <p:pic>
        <p:nvPicPr>
          <p:cNvPr id="1026" name="Picture 2" descr="Facebook Logo &#10;">
            <a:extLst>
              <a:ext uri="{FF2B5EF4-FFF2-40B4-BE49-F238E27FC236}">
                <a16:creationId xmlns:a16="http://schemas.microsoft.com/office/drawing/2014/main" id="{A1F001A5-5882-257C-E33B-57A2B0E43E5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0694" y="4102068"/>
            <a:ext cx="1847114" cy="1538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oca-cola logo">
            <a:extLst>
              <a:ext uri="{FF2B5EF4-FFF2-40B4-BE49-F238E27FC236}">
                <a16:creationId xmlns:a16="http://schemas.microsoft.com/office/drawing/2014/main" id="{08AAE596-C427-FB73-CA7F-CDC8BF08DA2C}"/>
              </a:ext>
            </a:extLst>
          </p:cNvPr>
          <p:cNvPicPr>
            <a:picLocks noChangeAspect="1"/>
          </p:cNvPicPr>
          <p:nvPr/>
        </p:nvPicPr>
        <p:blipFill>
          <a:blip r:embed="rId4" cstate="screen">
            <a:extLst>
              <a:ext uri="{28A0092B-C50C-407E-A947-70E740481C1C}">
                <a14:useLocalDpi xmlns:a14="http://schemas.microsoft.com/office/drawing/2010/main"/>
              </a:ext>
            </a:extLst>
          </a:blip>
          <a:srcRect l="29558" r="28898"/>
          <a:stretch>
            <a:fillRect/>
          </a:stretch>
        </p:blipFill>
        <p:spPr>
          <a:xfrm>
            <a:off x="3211502" y="3835972"/>
            <a:ext cx="1821687" cy="2071156"/>
          </a:xfrm>
          <a:prstGeom prst="rect">
            <a:avLst/>
          </a:prstGeom>
        </p:spPr>
      </p:pic>
      <p:pic>
        <p:nvPicPr>
          <p:cNvPr id="6" name="Picture 5" descr="Google logo">
            <a:extLst>
              <a:ext uri="{FF2B5EF4-FFF2-40B4-BE49-F238E27FC236}">
                <a16:creationId xmlns:a16="http://schemas.microsoft.com/office/drawing/2014/main" id="{A419A02E-17FA-F9C2-AE28-BA54257F54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6884" y="4158857"/>
            <a:ext cx="1425388" cy="1425388"/>
          </a:xfrm>
          <a:prstGeom prst="rect">
            <a:avLst/>
          </a:prstGeom>
        </p:spPr>
      </p:pic>
      <p:pic>
        <p:nvPicPr>
          <p:cNvPr id="9" name="Picture 8" descr="JA Canada logo">
            <a:extLst>
              <a:ext uri="{FF2B5EF4-FFF2-40B4-BE49-F238E27FC236}">
                <a16:creationId xmlns:a16="http://schemas.microsoft.com/office/drawing/2014/main" id="{E02386FB-767E-47DF-9EC3-19EDD718D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16810" y="3688880"/>
            <a:ext cx="5362484" cy="2598424"/>
          </a:xfrm>
          <a:prstGeom prst="rect">
            <a:avLst/>
          </a:prstGeom>
        </p:spPr>
      </p:pic>
    </p:spTree>
    <p:extLst>
      <p:ext uri="{BB962C8B-B14F-4D97-AF65-F5344CB8AC3E}">
        <p14:creationId xmlns:p14="http://schemas.microsoft.com/office/powerpoint/2010/main" val="961561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6449A233-212E-EA63-A90C-EFA55F60C936}"/>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F3CA5-2228-2382-E231-5DEBD3BD8366}"/>
              </a:ext>
            </a:extLst>
          </p:cNvPr>
          <p:cNvSpPr>
            <a:spLocks noGrp="1"/>
          </p:cNvSpPr>
          <p:nvPr>
            <p:ph type="title"/>
          </p:nvPr>
        </p:nvSpPr>
        <p:spPr/>
        <p:txBody>
          <a:bodyPr/>
          <a:lstStyle/>
          <a:p>
            <a:r>
              <a:rPr lang="en-US"/>
              <a:t>Energy, Enthusiasm, Results</a:t>
            </a:r>
          </a:p>
        </p:txBody>
      </p:sp>
      <p:sp>
        <p:nvSpPr>
          <p:cNvPr id="9" name="Text Placeholder 2">
            <a:extLst>
              <a:ext uri="{FF2B5EF4-FFF2-40B4-BE49-F238E27FC236}">
                <a16:creationId xmlns:a16="http://schemas.microsoft.com/office/drawing/2014/main" id="{461F2837-4543-7784-6C7F-CE397BEE68E5}"/>
              </a:ext>
              <a:ext uri="{C183D7F6-B498-43B3-948B-1728B52AA6E4}">
                <adec:decorative xmlns:adec="http://schemas.microsoft.com/office/drawing/2017/decorative" val="1"/>
              </a:ext>
            </a:extLst>
          </p:cNvPr>
          <p:cNvSpPr txBox="1">
            <a:spLocks/>
          </p:cNvSpPr>
          <p:nvPr/>
        </p:nvSpPr>
        <p:spPr>
          <a:xfrm>
            <a:off x="774110" y="1971292"/>
            <a:ext cx="10643779" cy="4779167"/>
          </a:xfrm>
          <a:custGeom>
            <a:avLst/>
            <a:gdLst>
              <a:gd name="csX0" fmla="*/ 0 w 10643779"/>
              <a:gd name="csY0" fmla="*/ 0 h 4779167"/>
              <a:gd name="csX1" fmla="*/ 665236 w 10643779"/>
              <a:gd name="csY1" fmla="*/ 0 h 4779167"/>
              <a:gd name="csX2" fmla="*/ 1224035 w 10643779"/>
              <a:gd name="csY2" fmla="*/ 0 h 4779167"/>
              <a:gd name="csX3" fmla="*/ 1995709 w 10643779"/>
              <a:gd name="csY3" fmla="*/ 0 h 4779167"/>
              <a:gd name="csX4" fmla="*/ 2341631 w 10643779"/>
              <a:gd name="csY4" fmla="*/ 0 h 4779167"/>
              <a:gd name="csX5" fmla="*/ 3113305 w 10643779"/>
              <a:gd name="csY5" fmla="*/ 0 h 4779167"/>
              <a:gd name="csX6" fmla="*/ 3884979 w 10643779"/>
              <a:gd name="csY6" fmla="*/ 0 h 4779167"/>
              <a:gd name="csX7" fmla="*/ 4337340 w 10643779"/>
              <a:gd name="csY7" fmla="*/ 0 h 4779167"/>
              <a:gd name="csX8" fmla="*/ 5215452 w 10643779"/>
              <a:gd name="csY8" fmla="*/ 0 h 4779167"/>
              <a:gd name="csX9" fmla="*/ 5667812 w 10643779"/>
              <a:gd name="csY9" fmla="*/ 0 h 4779167"/>
              <a:gd name="csX10" fmla="*/ 6333049 w 10643779"/>
              <a:gd name="csY10" fmla="*/ 0 h 4779167"/>
              <a:gd name="csX11" fmla="*/ 6785409 w 10643779"/>
              <a:gd name="csY11" fmla="*/ 0 h 4779167"/>
              <a:gd name="csX12" fmla="*/ 7663521 w 10643779"/>
              <a:gd name="csY12" fmla="*/ 0 h 4779167"/>
              <a:gd name="csX13" fmla="*/ 8435195 w 10643779"/>
              <a:gd name="csY13" fmla="*/ 0 h 4779167"/>
              <a:gd name="csX14" fmla="*/ 9100431 w 10643779"/>
              <a:gd name="csY14" fmla="*/ 0 h 4779167"/>
              <a:gd name="csX15" fmla="*/ 9765667 w 10643779"/>
              <a:gd name="csY15" fmla="*/ 0 h 4779167"/>
              <a:gd name="csX16" fmla="*/ 10643779 w 10643779"/>
              <a:gd name="csY16" fmla="*/ 0 h 4779167"/>
              <a:gd name="csX17" fmla="*/ 10643779 w 10643779"/>
              <a:gd name="csY17" fmla="*/ 682738 h 4779167"/>
              <a:gd name="csX18" fmla="*/ 10643779 w 10643779"/>
              <a:gd name="csY18" fmla="*/ 1461060 h 4779167"/>
              <a:gd name="csX19" fmla="*/ 10643779 w 10643779"/>
              <a:gd name="csY19" fmla="*/ 2239381 h 4779167"/>
              <a:gd name="csX20" fmla="*/ 10643779 w 10643779"/>
              <a:gd name="csY20" fmla="*/ 2778744 h 4779167"/>
              <a:gd name="csX21" fmla="*/ 10643779 w 10643779"/>
              <a:gd name="csY21" fmla="*/ 3461482 h 4779167"/>
              <a:gd name="csX22" fmla="*/ 10643779 w 10643779"/>
              <a:gd name="csY22" fmla="*/ 4096429 h 4779167"/>
              <a:gd name="csX23" fmla="*/ 10643779 w 10643779"/>
              <a:gd name="csY23" fmla="*/ 4779167 h 4779167"/>
              <a:gd name="csX24" fmla="*/ 10297856 w 10643779"/>
              <a:gd name="csY24" fmla="*/ 4779167 h 4779167"/>
              <a:gd name="csX25" fmla="*/ 9632620 w 10643779"/>
              <a:gd name="csY25" fmla="*/ 4779167 h 4779167"/>
              <a:gd name="csX26" fmla="*/ 8754508 w 10643779"/>
              <a:gd name="csY26" fmla="*/ 4779167 h 4779167"/>
              <a:gd name="csX27" fmla="*/ 8089272 w 10643779"/>
              <a:gd name="csY27" fmla="*/ 4779167 h 4779167"/>
              <a:gd name="csX28" fmla="*/ 7743349 w 10643779"/>
              <a:gd name="csY28" fmla="*/ 4779167 h 4779167"/>
              <a:gd name="csX29" fmla="*/ 6865237 w 10643779"/>
              <a:gd name="csY29" fmla="*/ 4779167 h 4779167"/>
              <a:gd name="csX30" fmla="*/ 6306439 w 10643779"/>
              <a:gd name="csY30" fmla="*/ 4779167 h 4779167"/>
              <a:gd name="csX31" fmla="*/ 5534765 w 10643779"/>
              <a:gd name="csY31" fmla="*/ 4779167 h 4779167"/>
              <a:gd name="csX32" fmla="*/ 4656653 w 10643779"/>
              <a:gd name="csY32" fmla="*/ 4779167 h 4779167"/>
              <a:gd name="csX33" fmla="*/ 3778542 w 10643779"/>
              <a:gd name="csY33" fmla="*/ 4779167 h 4779167"/>
              <a:gd name="csX34" fmla="*/ 3326181 w 10643779"/>
              <a:gd name="csY34" fmla="*/ 4779167 h 4779167"/>
              <a:gd name="csX35" fmla="*/ 2554507 w 10643779"/>
              <a:gd name="csY35" fmla="*/ 4779167 h 4779167"/>
              <a:gd name="csX36" fmla="*/ 1889271 w 10643779"/>
              <a:gd name="csY36" fmla="*/ 4779167 h 4779167"/>
              <a:gd name="csX37" fmla="*/ 1011159 w 10643779"/>
              <a:gd name="csY37" fmla="*/ 4779167 h 4779167"/>
              <a:gd name="csX38" fmla="*/ 0 w 10643779"/>
              <a:gd name="csY38" fmla="*/ 4779167 h 4779167"/>
              <a:gd name="csX39" fmla="*/ 0 w 10643779"/>
              <a:gd name="csY39" fmla="*/ 4192012 h 4779167"/>
              <a:gd name="csX40" fmla="*/ 0 w 10643779"/>
              <a:gd name="csY40" fmla="*/ 3557066 h 4779167"/>
              <a:gd name="csX41" fmla="*/ 0 w 10643779"/>
              <a:gd name="csY41" fmla="*/ 2826536 h 4779167"/>
              <a:gd name="csX42" fmla="*/ 0 w 10643779"/>
              <a:gd name="csY42" fmla="*/ 2096006 h 4779167"/>
              <a:gd name="csX43" fmla="*/ 0 w 10643779"/>
              <a:gd name="csY43" fmla="*/ 1317685 h 4779167"/>
              <a:gd name="csX44" fmla="*/ 0 w 10643779"/>
              <a:gd name="csY44" fmla="*/ 0 h 477916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Lst>
            <a:rect l="l" t="t" r="r" b="b"/>
            <a:pathLst>
              <a:path w="10643779" h="4779167" fill="none" extrusionOk="0">
                <a:moveTo>
                  <a:pt x="0" y="0"/>
                </a:moveTo>
                <a:cubicBezTo>
                  <a:pt x="199636" y="10265"/>
                  <a:pt x="341029" y="8578"/>
                  <a:pt x="665236" y="0"/>
                </a:cubicBezTo>
                <a:cubicBezTo>
                  <a:pt x="989443" y="-8578"/>
                  <a:pt x="1077849" y="-16039"/>
                  <a:pt x="1224035" y="0"/>
                </a:cubicBezTo>
                <a:cubicBezTo>
                  <a:pt x="1370221" y="16039"/>
                  <a:pt x="1645171" y="-12444"/>
                  <a:pt x="1995709" y="0"/>
                </a:cubicBezTo>
                <a:cubicBezTo>
                  <a:pt x="2346247" y="12444"/>
                  <a:pt x="2174908" y="977"/>
                  <a:pt x="2341631" y="0"/>
                </a:cubicBezTo>
                <a:cubicBezTo>
                  <a:pt x="2508354" y="-977"/>
                  <a:pt x="2927014" y="34890"/>
                  <a:pt x="3113305" y="0"/>
                </a:cubicBezTo>
                <a:cubicBezTo>
                  <a:pt x="3299596" y="-34890"/>
                  <a:pt x="3635597" y="-34272"/>
                  <a:pt x="3884979" y="0"/>
                </a:cubicBezTo>
                <a:cubicBezTo>
                  <a:pt x="4134361" y="34272"/>
                  <a:pt x="4144014" y="21490"/>
                  <a:pt x="4337340" y="0"/>
                </a:cubicBezTo>
                <a:cubicBezTo>
                  <a:pt x="4530666" y="-21490"/>
                  <a:pt x="4907265" y="23122"/>
                  <a:pt x="5215452" y="0"/>
                </a:cubicBezTo>
                <a:cubicBezTo>
                  <a:pt x="5523639" y="-23122"/>
                  <a:pt x="5544698" y="14404"/>
                  <a:pt x="5667812" y="0"/>
                </a:cubicBezTo>
                <a:cubicBezTo>
                  <a:pt x="5790926" y="-14404"/>
                  <a:pt x="6053841" y="29008"/>
                  <a:pt x="6333049" y="0"/>
                </a:cubicBezTo>
                <a:cubicBezTo>
                  <a:pt x="6612257" y="-29008"/>
                  <a:pt x="6609368" y="17790"/>
                  <a:pt x="6785409" y="0"/>
                </a:cubicBezTo>
                <a:cubicBezTo>
                  <a:pt x="6961450" y="-17790"/>
                  <a:pt x="7311114" y="35219"/>
                  <a:pt x="7663521" y="0"/>
                </a:cubicBezTo>
                <a:cubicBezTo>
                  <a:pt x="8015928" y="-35219"/>
                  <a:pt x="8085681" y="36710"/>
                  <a:pt x="8435195" y="0"/>
                </a:cubicBezTo>
                <a:cubicBezTo>
                  <a:pt x="8784709" y="-36710"/>
                  <a:pt x="8897465" y="8824"/>
                  <a:pt x="9100431" y="0"/>
                </a:cubicBezTo>
                <a:cubicBezTo>
                  <a:pt x="9303397" y="-8824"/>
                  <a:pt x="9616665" y="19513"/>
                  <a:pt x="9765667" y="0"/>
                </a:cubicBezTo>
                <a:cubicBezTo>
                  <a:pt x="9914669" y="-19513"/>
                  <a:pt x="10416899" y="-35941"/>
                  <a:pt x="10643779" y="0"/>
                </a:cubicBezTo>
                <a:cubicBezTo>
                  <a:pt x="10614335" y="292119"/>
                  <a:pt x="10642520" y="353797"/>
                  <a:pt x="10643779" y="682738"/>
                </a:cubicBezTo>
                <a:cubicBezTo>
                  <a:pt x="10645038" y="1011679"/>
                  <a:pt x="10629033" y="1263429"/>
                  <a:pt x="10643779" y="1461060"/>
                </a:cubicBezTo>
                <a:cubicBezTo>
                  <a:pt x="10658525" y="1658691"/>
                  <a:pt x="10608718" y="1993691"/>
                  <a:pt x="10643779" y="2239381"/>
                </a:cubicBezTo>
                <a:cubicBezTo>
                  <a:pt x="10678840" y="2485071"/>
                  <a:pt x="10666057" y="2607470"/>
                  <a:pt x="10643779" y="2778744"/>
                </a:cubicBezTo>
                <a:cubicBezTo>
                  <a:pt x="10621501" y="2950018"/>
                  <a:pt x="10635218" y="3290416"/>
                  <a:pt x="10643779" y="3461482"/>
                </a:cubicBezTo>
                <a:cubicBezTo>
                  <a:pt x="10652340" y="3632548"/>
                  <a:pt x="10657610" y="3819637"/>
                  <a:pt x="10643779" y="4096429"/>
                </a:cubicBezTo>
                <a:cubicBezTo>
                  <a:pt x="10629948" y="4373221"/>
                  <a:pt x="10650997" y="4596420"/>
                  <a:pt x="10643779" y="4779167"/>
                </a:cubicBezTo>
                <a:cubicBezTo>
                  <a:pt x="10563823" y="4774572"/>
                  <a:pt x="10440820" y="4781613"/>
                  <a:pt x="10297856" y="4779167"/>
                </a:cubicBezTo>
                <a:cubicBezTo>
                  <a:pt x="10154892" y="4776721"/>
                  <a:pt x="9885272" y="4790492"/>
                  <a:pt x="9632620" y="4779167"/>
                </a:cubicBezTo>
                <a:cubicBezTo>
                  <a:pt x="9379968" y="4767842"/>
                  <a:pt x="9089063" y="4747244"/>
                  <a:pt x="8754508" y="4779167"/>
                </a:cubicBezTo>
                <a:cubicBezTo>
                  <a:pt x="8419953" y="4811090"/>
                  <a:pt x="8373050" y="4773481"/>
                  <a:pt x="8089272" y="4779167"/>
                </a:cubicBezTo>
                <a:cubicBezTo>
                  <a:pt x="7805494" y="4784853"/>
                  <a:pt x="7823066" y="4765714"/>
                  <a:pt x="7743349" y="4779167"/>
                </a:cubicBezTo>
                <a:cubicBezTo>
                  <a:pt x="7663632" y="4792620"/>
                  <a:pt x="7104001" y="4759575"/>
                  <a:pt x="6865237" y="4779167"/>
                </a:cubicBezTo>
                <a:cubicBezTo>
                  <a:pt x="6626473" y="4798759"/>
                  <a:pt x="6526980" y="4795911"/>
                  <a:pt x="6306439" y="4779167"/>
                </a:cubicBezTo>
                <a:cubicBezTo>
                  <a:pt x="6085898" y="4762423"/>
                  <a:pt x="5716440" y="4756398"/>
                  <a:pt x="5534765" y="4779167"/>
                </a:cubicBezTo>
                <a:cubicBezTo>
                  <a:pt x="5353090" y="4801936"/>
                  <a:pt x="5014779" y="4787696"/>
                  <a:pt x="4656653" y="4779167"/>
                </a:cubicBezTo>
                <a:cubicBezTo>
                  <a:pt x="4298527" y="4770638"/>
                  <a:pt x="3988873" y="4801895"/>
                  <a:pt x="3778542" y="4779167"/>
                </a:cubicBezTo>
                <a:cubicBezTo>
                  <a:pt x="3568211" y="4756439"/>
                  <a:pt x="3512224" y="4799525"/>
                  <a:pt x="3326181" y="4779167"/>
                </a:cubicBezTo>
                <a:cubicBezTo>
                  <a:pt x="3140138" y="4758809"/>
                  <a:pt x="2770231" y="4766539"/>
                  <a:pt x="2554507" y="4779167"/>
                </a:cubicBezTo>
                <a:cubicBezTo>
                  <a:pt x="2338783" y="4791795"/>
                  <a:pt x="2091533" y="4749075"/>
                  <a:pt x="1889271" y="4779167"/>
                </a:cubicBezTo>
                <a:cubicBezTo>
                  <a:pt x="1687009" y="4809259"/>
                  <a:pt x="1347127" y="4782068"/>
                  <a:pt x="1011159" y="4779167"/>
                </a:cubicBezTo>
                <a:cubicBezTo>
                  <a:pt x="675191" y="4776266"/>
                  <a:pt x="432996" y="4784681"/>
                  <a:pt x="0" y="4779167"/>
                </a:cubicBezTo>
                <a:cubicBezTo>
                  <a:pt x="-12423" y="4635312"/>
                  <a:pt x="-23592" y="4405640"/>
                  <a:pt x="0" y="4192012"/>
                </a:cubicBezTo>
                <a:cubicBezTo>
                  <a:pt x="23592" y="3978384"/>
                  <a:pt x="-12734" y="3692647"/>
                  <a:pt x="0" y="3557066"/>
                </a:cubicBezTo>
                <a:cubicBezTo>
                  <a:pt x="12734" y="3421485"/>
                  <a:pt x="-6672" y="3108744"/>
                  <a:pt x="0" y="2826536"/>
                </a:cubicBezTo>
                <a:cubicBezTo>
                  <a:pt x="6672" y="2544328"/>
                  <a:pt x="-31749" y="2386548"/>
                  <a:pt x="0" y="2096006"/>
                </a:cubicBezTo>
                <a:cubicBezTo>
                  <a:pt x="31749" y="1805464"/>
                  <a:pt x="-10571" y="1528574"/>
                  <a:pt x="0" y="1317685"/>
                </a:cubicBezTo>
                <a:cubicBezTo>
                  <a:pt x="10571" y="1106796"/>
                  <a:pt x="9354" y="464027"/>
                  <a:pt x="0" y="0"/>
                </a:cubicBezTo>
                <a:close/>
              </a:path>
              <a:path w="10643779" h="4779167" stroke="0" extrusionOk="0">
                <a:moveTo>
                  <a:pt x="0" y="0"/>
                </a:moveTo>
                <a:cubicBezTo>
                  <a:pt x="374589" y="-8063"/>
                  <a:pt x="423768" y="3848"/>
                  <a:pt x="771674" y="0"/>
                </a:cubicBezTo>
                <a:cubicBezTo>
                  <a:pt x="1119580" y="-3848"/>
                  <a:pt x="1380639" y="6498"/>
                  <a:pt x="1543348" y="0"/>
                </a:cubicBezTo>
                <a:cubicBezTo>
                  <a:pt x="1706057" y="-6498"/>
                  <a:pt x="1980908" y="6456"/>
                  <a:pt x="2102146" y="0"/>
                </a:cubicBezTo>
                <a:cubicBezTo>
                  <a:pt x="2223384" y="-6456"/>
                  <a:pt x="2317528" y="4776"/>
                  <a:pt x="2448069" y="0"/>
                </a:cubicBezTo>
                <a:cubicBezTo>
                  <a:pt x="2578610" y="-4776"/>
                  <a:pt x="2818923" y="17802"/>
                  <a:pt x="3006868" y="0"/>
                </a:cubicBezTo>
                <a:cubicBezTo>
                  <a:pt x="3194813" y="-17802"/>
                  <a:pt x="3291054" y="-5781"/>
                  <a:pt x="3459228" y="0"/>
                </a:cubicBezTo>
                <a:cubicBezTo>
                  <a:pt x="3627402" y="5781"/>
                  <a:pt x="3837585" y="-2451"/>
                  <a:pt x="4018027" y="0"/>
                </a:cubicBezTo>
                <a:cubicBezTo>
                  <a:pt x="4198469" y="2451"/>
                  <a:pt x="4595990" y="28727"/>
                  <a:pt x="4896138" y="0"/>
                </a:cubicBezTo>
                <a:cubicBezTo>
                  <a:pt x="5196286" y="-28727"/>
                  <a:pt x="5180695" y="-938"/>
                  <a:pt x="5348499" y="0"/>
                </a:cubicBezTo>
                <a:cubicBezTo>
                  <a:pt x="5516303" y="938"/>
                  <a:pt x="5607800" y="15286"/>
                  <a:pt x="5694422" y="0"/>
                </a:cubicBezTo>
                <a:cubicBezTo>
                  <a:pt x="5781044" y="-15286"/>
                  <a:pt x="5881312" y="769"/>
                  <a:pt x="6040345" y="0"/>
                </a:cubicBezTo>
                <a:cubicBezTo>
                  <a:pt x="6199378" y="-769"/>
                  <a:pt x="6392496" y="6192"/>
                  <a:pt x="6492705" y="0"/>
                </a:cubicBezTo>
                <a:cubicBezTo>
                  <a:pt x="6592914" y="-6192"/>
                  <a:pt x="6900532" y="7832"/>
                  <a:pt x="7264379" y="0"/>
                </a:cubicBezTo>
                <a:cubicBezTo>
                  <a:pt x="7628226" y="-7832"/>
                  <a:pt x="7503931" y="-8350"/>
                  <a:pt x="7716740" y="0"/>
                </a:cubicBezTo>
                <a:cubicBezTo>
                  <a:pt x="7929549" y="8350"/>
                  <a:pt x="7957907" y="5475"/>
                  <a:pt x="8169100" y="0"/>
                </a:cubicBezTo>
                <a:cubicBezTo>
                  <a:pt x="8380293" y="-5475"/>
                  <a:pt x="8393293" y="-9518"/>
                  <a:pt x="8515023" y="0"/>
                </a:cubicBezTo>
                <a:cubicBezTo>
                  <a:pt x="8636753" y="9518"/>
                  <a:pt x="9030522" y="-30199"/>
                  <a:pt x="9286697" y="0"/>
                </a:cubicBezTo>
                <a:cubicBezTo>
                  <a:pt x="9542872" y="30199"/>
                  <a:pt x="9780863" y="-28370"/>
                  <a:pt x="9951933" y="0"/>
                </a:cubicBezTo>
                <a:cubicBezTo>
                  <a:pt x="10123003" y="28370"/>
                  <a:pt x="10467376" y="10031"/>
                  <a:pt x="10643779" y="0"/>
                </a:cubicBezTo>
                <a:cubicBezTo>
                  <a:pt x="10659769" y="164004"/>
                  <a:pt x="10638264" y="415156"/>
                  <a:pt x="10643779" y="587155"/>
                </a:cubicBezTo>
                <a:cubicBezTo>
                  <a:pt x="10649294" y="759155"/>
                  <a:pt x="10648881" y="1013357"/>
                  <a:pt x="10643779" y="1222101"/>
                </a:cubicBezTo>
                <a:cubicBezTo>
                  <a:pt x="10638677" y="1430845"/>
                  <a:pt x="10659577" y="1646504"/>
                  <a:pt x="10643779" y="1857048"/>
                </a:cubicBezTo>
                <a:cubicBezTo>
                  <a:pt x="10627981" y="2067592"/>
                  <a:pt x="10647488" y="2188740"/>
                  <a:pt x="10643779" y="2491994"/>
                </a:cubicBezTo>
                <a:cubicBezTo>
                  <a:pt x="10640070" y="2795248"/>
                  <a:pt x="10625054" y="2881700"/>
                  <a:pt x="10643779" y="3031357"/>
                </a:cubicBezTo>
                <a:cubicBezTo>
                  <a:pt x="10662504" y="3181014"/>
                  <a:pt x="10633704" y="3516347"/>
                  <a:pt x="10643779" y="3666304"/>
                </a:cubicBezTo>
                <a:cubicBezTo>
                  <a:pt x="10653854" y="3816261"/>
                  <a:pt x="10637094" y="4305047"/>
                  <a:pt x="10643779" y="4779167"/>
                </a:cubicBezTo>
                <a:cubicBezTo>
                  <a:pt x="10549418" y="4789303"/>
                  <a:pt x="10427960" y="4777221"/>
                  <a:pt x="10297856" y="4779167"/>
                </a:cubicBezTo>
                <a:cubicBezTo>
                  <a:pt x="10167752" y="4781113"/>
                  <a:pt x="9862465" y="4779130"/>
                  <a:pt x="9526182" y="4779167"/>
                </a:cubicBezTo>
                <a:cubicBezTo>
                  <a:pt x="9189899" y="4779204"/>
                  <a:pt x="9005450" y="4779505"/>
                  <a:pt x="8754508" y="4779167"/>
                </a:cubicBezTo>
                <a:cubicBezTo>
                  <a:pt x="8503566" y="4778829"/>
                  <a:pt x="8170505" y="4740018"/>
                  <a:pt x="7876396" y="4779167"/>
                </a:cubicBezTo>
                <a:cubicBezTo>
                  <a:pt x="7582287" y="4818316"/>
                  <a:pt x="7544906" y="4801737"/>
                  <a:pt x="7317598" y="4779167"/>
                </a:cubicBezTo>
                <a:cubicBezTo>
                  <a:pt x="7090290" y="4756597"/>
                  <a:pt x="6660386" y="4815857"/>
                  <a:pt x="6439486" y="4779167"/>
                </a:cubicBezTo>
                <a:cubicBezTo>
                  <a:pt x="6218586" y="4742477"/>
                  <a:pt x="6081722" y="4780903"/>
                  <a:pt x="5880688" y="4779167"/>
                </a:cubicBezTo>
                <a:cubicBezTo>
                  <a:pt x="5679654" y="4777431"/>
                  <a:pt x="5539386" y="4791291"/>
                  <a:pt x="5215452" y="4779167"/>
                </a:cubicBezTo>
                <a:cubicBezTo>
                  <a:pt x="4891518" y="4767043"/>
                  <a:pt x="4860417" y="4776115"/>
                  <a:pt x="4763091" y="4779167"/>
                </a:cubicBezTo>
                <a:cubicBezTo>
                  <a:pt x="4665765" y="4782219"/>
                  <a:pt x="4439319" y="4772395"/>
                  <a:pt x="4204293" y="4779167"/>
                </a:cubicBezTo>
                <a:cubicBezTo>
                  <a:pt x="3969267" y="4785939"/>
                  <a:pt x="3764454" y="4806758"/>
                  <a:pt x="3539057" y="4779167"/>
                </a:cubicBezTo>
                <a:cubicBezTo>
                  <a:pt x="3313660" y="4751576"/>
                  <a:pt x="3129410" y="4795022"/>
                  <a:pt x="2873820" y="4779167"/>
                </a:cubicBezTo>
                <a:cubicBezTo>
                  <a:pt x="2618230" y="4763312"/>
                  <a:pt x="2326550" y="4764194"/>
                  <a:pt x="2102146" y="4779167"/>
                </a:cubicBezTo>
                <a:cubicBezTo>
                  <a:pt x="1877742" y="4794140"/>
                  <a:pt x="1826693" y="4782681"/>
                  <a:pt x="1756224" y="4779167"/>
                </a:cubicBezTo>
                <a:cubicBezTo>
                  <a:pt x="1685755" y="4775653"/>
                  <a:pt x="1355844" y="4806219"/>
                  <a:pt x="1090987" y="4779167"/>
                </a:cubicBezTo>
                <a:cubicBezTo>
                  <a:pt x="826130" y="4752115"/>
                  <a:pt x="450970" y="4823255"/>
                  <a:pt x="0" y="4779167"/>
                </a:cubicBezTo>
                <a:cubicBezTo>
                  <a:pt x="7394" y="4553837"/>
                  <a:pt x="-27874" y="4352859"/>
                  <a:pt x="0" y="4144221"/>
                </a:cubicBezTo>
                <a:cubicBezTo>
                  <a:pt x="27874" y="3935583"/>
                  <a:pt x="10350" y="3706099"/>
                  <a:pt x="0" y="3557066"/>
                </a:cubicBezTo>
                <a:cubicBezTo>
                  <a:pt x="-10350" y="3408034"/>
                  <a:pt x="9345" y="3171356"/>
                  <a:pt x="0" y="2874328"/>
                </a:cubicBezTo>
                <a:cubicBezTo>
                  <a:pt x="-9345" y="2577300"/>
                  <a:pt x="-12945" y="2254547"/>
                  <a:pt x="0" y="2096006"/>
                </a:cubicBezTo>
                <a:cubicBezTo>
                  <a:pt x="12945" y="1937465"/>
                  <a:pt x="-35729" y="1609643"/>
                  <a:pt x="0" y="1365476"/>
                </a:cubicBezTo>
                <a:cubicBezTo>
                  <a:pt x="35729" y="1121309"/>
                  <a:pt x="5742" y="1037543"/>
                  <a:pt x="0" y="778321"/>
                </a:cubicBezTo>
                <a:cubicBezTo>
                  <a:pt x="-5742" y="519099"/>
                  <a:pt x="30294" y="225817"/>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p>
          <a:p>
            <a:pPr marL="0" indent="0">
              <a:buFont typeface="Arial" panose="020B0604020202020204" pitchFamily="34" charset="0"/>
              <a:buNone/>
            </a:pPr>
            <a:endParaRPr lang="en-US" sz="2000" i="1"/>
          </a:p>
        </p:txBody>
      </p:sp>
      <p:pic>
        <p:nvPicPr>
          <p:cNvPr id="5" name="Picture 4">
            <a:extLst>
              <a:ext uri="{FF2B5EF4-FFF2-40B4-BE49-F238E27FC236}">
                <a16:creationId xmlns:a16="http://schemas.microsoft.com/office/drawing/2014/main" id="{367A9417-0D51-F1AB-C643-7BB69808B1AF}"/>
              </a:ext>
              <a:ext uri="{C183D7F6-B498-43B3-948B-1728B52AA6E4}">
                <adec:decorative xmlns:adec="http://schemas.microsoft.com/office/drawing/2017/decorative" val="1"/>
              </a:ext>
            </a:extLst>
          </p:cNvPr>
          <p:cNvPicPr>
            <a:picLocks noChangeAspect="1"/>
          </p:cNvPicPr>
          <p:nvPr/>
        </p:nvPicPr>
        <p:blipFill>
          <a:blip r:embed="rId3"/>
          <a:srcRect b="1117"/>
          <a:stretch>
            <a:fillRect/>
          </a:stretch>
        </p:blipFill>
        <p:spPr>
          <a:xfrm>
            <a:off x="1191227" y="2119320"/>
            <a:ext cx="9470677" cy="4482816"/>
          </a:xfrm>
          <a:prstGeom prst="rect">
            <a:avLst/>
          </a:prstGeom>
        </p:spPr>
      </p:pic>
    </p:spTree>
    <p:extLst>
      <p:ext uri="{BB962C8B-B14F-4D97-AF65-F5344CB8AC3E}">
        <p14:creationId xmlns:p14="http://schemas.microsoft.com/office/powerpoint/2010/main" val="332418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0AF50-85AB-6D0B-DB36-5DE0146F3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AE8C7-B46E-4CC1-11F1-31862C108A7A}"/>
              </a:ext>
            </a:extLst>
          </p:cNvPr>
          <p:cNvSpPr>
            <a:spLocks noGrp="1"/>
          </p:cNvSpPr>
          <p:nvPr>
            <p:ph type="title"/>
          </p:nvPr>
        </p:nvSpPr>
        <p:spPr/>
        <p:txBody>
          <a:bodyPr/>
          <a:lstStyle/>
          <a:p>
            <a:r>
              <a:rPr lang="en-US"/>
              <a:t>Energy, Enthusiasm, Results</a:t>
            </a:r>
          </a:p>
        </p:txBody>
      </p:sp>
      <p:sp>
        <p:nvSpPr>
          <p:cNvPr id="4" name="Right Triangle 3">
            <a:extLst>
              <a:ext uri="{FF2B5EF4-FFF2-40B4-BE49-F238E27FC236}">
                <a16:creationId xmlns:a16="http://schemas.microsoft.com/office/drawing/2014/main" id="{77BEB286-168C-8F0D-70BA-937EEDEB67D4}"/>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1BBF191-6E4F-6047-BF17-52F3413F8F75}"/>
              </a:ext>
              <a:ext uri="{C183D7F6-B498-43B3-948B-1728B52AA6E4}">
                <adec:decorative xmlns:adec="http://schemas.microsoft.com/office/drawing/2017/decorative" val="1"/>
              </a:ext>
            </a:extLst>
          </p:cNvPr>
          <p:cNvSpPr txBox="1">
            <a:spLocks/>
          </p:cNvSpPr>
          <p:nvPr/>
        </p:nvSpPr>
        <p:spPr>
          <a:xfrm>
            <a:off x="774110" y="1971292"/>
            <a:ext cx="10643779" cy="4779167"/>
          </a:xfrm>
          <a:custGeom>
            <a:avLst/>
            <a:gdLst>
              <a:gd name="csX0" fmla="*/ 0 w 10643779"/>
              <a:gd name="csY0" fmla="*/ 0 h 4779167"/>
              <a:gd name="csX1" fmla="*/ 665236 w 10643779"/>
              <a:gd name="csY1" fmla="*/ 0 h 4779167"/>
              <a:gd name="csX2" fmla="*/ 1224035 w 10643779"/>
              <a:gd name="csY2" fmla="*/ 0 h 4779167"/>
              <a:gd name="csX3" fmla="*/ 1995709 w 10643779"/>
              <a:gd name="csY3" fmla="*/ 0 h 4779167"/>
              <a:gd name="csX4" fmla="*/ 2341631 w 10643779"/>
              <a:gd name="csY4" fmla="*/ 0 h 4779167"/>
              <a:gd name="csX5" fmla="*/ 3113305 w 10643779"/>
              <a:gd name="csY5" fmla="*/ 0 h 4779167"/>
              <a:gd name="csX6" fmla="*/ 3884979 w 10643779"/>
              <a:gd name="csY6" fmla="*/ 0 h 4779167"/>
              <a:gd name="csX7" fmla="*/ 4337340 w 10643779"/>
              <a:gd name="csY7" fmla="*/ 0 h 4779167"/>
              <a:gd name="csX8" fmla="*/ 5215452 w 10643779"/>
              <a:gd name="csY8" fmla="*/ 0 h 4779167"/>
              <a:gd name="csX9" fmla="*/ 5667812 w 10643779"/>
              <a:gd name="csY9" fmla="*/ 0 h 4779167"/>
              <a:gd name="csX10" fmla="*/ 6333049 w 10643779"/>
              <a:gd name="csY10" fmla="*/ 0 h 4779167"/>
              <a:gd name="csX11" fmla="*/ 6785409 w 10643779"/>
              <a:gd name="csY11" fmla="*/ 0 h 4779167"/>
              <a:gd name="csX12" fmla="*/ 7663521 w 10643779"/>
              <a:gd name="csY12" fmla="*/ 0 h 4779167"/>
              <a:gd name="csX13" fmla="*/ 8435195 w 10643779"/>
              <a:gd name="csY13" fmla="*/ 0 h 4779167"/>
              <a:gd name="csX14" fmla="*/ 9100431 w 10643779"/>
              <a:gd name="csY14" fmla="*/ 0 h 4779167"/>
              <a:gd name="csX15" fmla="*/ 9765667 w 10643779"/>
              <a:gd name="csY15" fmla="*/ 0 h 4779167"/>
              <a:gd name="csX16" fmla="*/ 10643779 w 10643779"/>
              <a:gd name="csY16" fmla="*/ 0 h 4779167"/>
              <a:gd name="csX17" fmla="*/ 10643779 w 10643779"/>
              <a:gd name="csY17" fmla="*/ 682738 h 4779167"/>
              <a:gd name="csX18" fmla="*/ 10643779 w 10643779"/>
              <a:gd name="csY18" fmla="*/ 1461060 h 4779167"/>
              <a:gd name="csX19" fmla="*/ 10643779 w 10643779"/>
              <a:gd name="csY19" fmla="*/ 2239381 h 4779167"/>
              <a:gd name="csX20" fmla="*/ 10643779 w 10643779"/>
              <a:gd name="csY20" fmla="*/ 2778744 h 4779167"/>
              <a:gd name="csX21" fmla="*/ 10643779 w 10643779"/>
              <a:gd name="csY21" fmla="*/ 3461482 h 4779167"/>
              <a:gd name="csX22" fmla="*/ 10643779 w 10643779"/>
              <a:gd name="csY22" fmla="*/ 4096429 h 4779167"/>
              <a:gd name="csX23" fmla="*/ 10643779 w 10643779"/>
              <a:gd name="csY23" fmla="*/ 4779167 h 4779167"/>
              <a:gd name="csX24" fmla="*/ 10297856 w 10643779"/>
              <a:gd name="csY24" fmla="*/ 4779167 h 4779167"/>
              <a:gd name="csX25" fmla="*/ 9632620 w 10643779"/>
              <a:gd name="csY25" fmla="*/ 4779167 h 4779167"/>
              <a:gd name="csX26" fmla="*/ 8754508 w 10643779"/>
              <a:gd name="csY26" fmla="*/ 4779167 h 4779167"/>
              <a:gd name="csX27" fmla="*/ 8089272 w 10643779"/>
              <a:gd name="csY27" fmla="*/ 4779167 h 4779167"/>
              <a:gd name="csX28" fmla="*/ 7743349 w 10643779"/>
              <a:gd name="csY28" fmla="*/ 4779167 h 4779167"/>
              <a:gd name="csX29" fmla="*/ 6865237 w 10643779"/>
              <a:gd name="csY29" fmla="*/ 4779167 h 4779167"/>
              <a:gd name="csX30" fmla="*/ 6306439 w 10643779"/>
              <a:gd name="csY30" fmla="*/ 4779167 h 4779167"/>
              <a:gd name="csX31" fmla="*/ 5534765 w 10643779"/>
              <a:gd name="csY31" fmla="*/ 4779167 h 4779167"/>
              <a:gd name="csX32" fmla="*/ 4656653 w 10643779"/>
              <a:gd name="csY32" fmla="*/ 4779167 h 4779167"/>
              <a:gd name="csX33" fmla="*/ 3778542 w 10643779"/>
              <a:gd name="csY33" fmla="*/ 4779167 h 4779167"/>
              <a:gd name="csX34" fmla="*/ 3326181 w 10643779"/>
              <a:gd name="csY34" fmla="*/ 4779167 h 4779167"/>
              <a:gd name="csX35" fmla="*/ 2554507 w 10643779"/>
              <a:gd name="csY35" fmla="*/ 4779167 h 4779167"/>
              <a:gd name="csX36" fmla="*/ 1889271 w 10643779"/>
              <a:gd name="csY36" fmla="*/ 4779167 h 4779167"/>
              <a:gd name="csX37" fmla="*/ 1011159 w 10643779"/>
              <a:gd name="csY37" fmla="*/ 4779167 h 4779167"/>
              <a:gd name="csX38" fmla="*/ 0 w 10643779"/>
              <a:gd name="csY38" fmla="*/ 4779167 h 4779167"/>
              <a:gd name="csX39" fmla="*/ 0 w 10643779"/>
              <a:gd name="csY39" fmla="*/ 4192012 h 4779167"/>
              <a:gd name="csX40" fmla="*/ 0 w 10643779"/>
              <a:gd name="csY40" fmla="*/ 3557066 h 4779167"/>
              <a:gd name="csX41" fmla="*/ 0 w 10643779"/>
              <a:gd name="csY41" fmla="*/ 2826536 h 4779167"/>
              <a:gd name="csX42" fmla="*/ 0 w 10643779"/>
              <a:gd name="csY42" fmla="*/ 2096006 h 4779167"/>
              <a:gd name="csX43" fmla="*/ 0 w 10643779"/>
              <a:gd name="csY43" fmla="*/ 1317685 h 4779167"/>
              <a:gd name="csX44" fmla="*/ 0 w 10643779"/>
              <a:gd name="csY44" fmla="*/ 0 h 477916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Lst>
            <a:rect l="l" t="t" r="r" b="b"/>
            <a:pathLst>
              <a:path w="10643779" h="4779167" fill="none" extrusionOk="0">
                <a:moveTo>
                  <a:pt x="0" y="0"/>
                </a:moveTo>
                <a:cubicBezTo>
                  <a:pt x="199636" y="10265"/>
                  <a:pt x="341029" y="8578"/>
                  <a:pt x="665236" y="0"/>
                </a:cubicBezTo>
                <a:cubicBezTo>
                  <a:pt x="989443" y="-8578"/>
                  <a:pt x="1077849" y="-16039"/>
                  <a:pt x="1224035" y="0"/>
                </a:cubicBezTo>
                <a:cubicBezTo>
                  <a:pt x="1370221" y="16039"/>
                  <a:pt x="1645171" y="-12444"/>
                  <a:pt x="1995709" y="0"/>
                </a:cubicBezTo>
                <a:cubicBezTo>
                  <a:pt x="2346247" y="12444"/>
                  <a:pt x="2174908" y="977"/>
                  <a:pt x="2341631" y="0"/>
                </a:cubicBezTo>
                <a:cubicBezTo>
                  <a:pt x="2508354" y="-977"/>
                  <a:pt x="2927014" y="34890"/>
                  <a:pt x="3113305" y="0"/>
                </a:cubicBezTo>
                <a:cubicBezTo>
                  <a:pt x="3299596" y="-34890"/>
                  <a:pt x="3635597" y="-34272"/>
                  <a:pt x="3884979" y="0"/>
                </a:cubicBezTo>
                <a:cubicBezTo>
                  <a:pt x="4134361" y="34272"/>
                  <a:pt x="4144014" y="21490"/>
                  <a:pt x="4337340" y="0"/>
                </a:cubicBezTo>
                <a:cubicBezTo>
                  <a:pt x="4530666" y="-21490"/>
                  <a:pt x="4907265" y="23122"/>
                  <a:pt x="5215452" y="0"/>
                </a:cubicBezTo>
                <a:cubicBezTo>
                  <a:pt x="5523639" y="-23122"/>
                  <a:pt x="5544698" y="14404"/>
                  <a:pt x="5667812" y="0"/>
                </a:cubicBezTo>
                <a:cubicBezTo>
                  <a:pt x="5790926" y="-14404"/>
                  <a:pt x="6053841" y="29008"/>
                  <a:pt x="6333049" y="0"/>
                </a:cubicBezTo>
                <a:cubicBezTo>
                  <a:pt x="6612257" y="-29008"/>
                  <a:pt x="6609368" y="17790"/>
                  <a:pt x="6785409" y="0"/>
                </a:cubicBezTo>
                <a:cubicBezTo>
                  <a:pt x="6961450" y="-17790"/>
                  <a:pt x="7311114" y="35219"/>
                  <a:pt x="7663521" y="0"/>
                </a:cubicBezTo>
                <a:cubicBezTo>
                  <a:pt x="8015928" y="-35219"/>
                  <a:pt x="8085681" y="36710"/>
                  <a:pt x="8435195" y="0"/>
                </a:cubicBezTo>
                <a:cubicBezTo>
                  <a:pt x="8784709" y="-36710"/>
                  <a:pt x="8897465" y="8824"/>
                  <a:pt x="9100431" y="0"/>
                </a:cubicBezTo>
                <a:cubicBezTo>
                  <a:pt x="9303397" y="-8824"/>
                  <a:pt x="9616665" y="19513"/>
                  <a:pt x="9765667" y="0"/>
                </a:cubicBezTo>
                <a:cubicBezTo>
                  <a:pt x="9914669" y="-19513"/>
                  <a:pt x="10416899" y="-35941"/>
                  <a:pt x="10643779" y="0"/>
                </a:cubicBezTo>
                <a:cubicBezTo>
                  <a:pt x="10614335" y="292119"/>
                  <a:pt x="10642520" y="353797"/>
                  <a:pt x="10643779" y="682738"/>
                </a:cubicBezTo>
                <a:cubicBezTo>
                  <a:pt x="10645038" y="1011679"/>
                  <a:pt x="10629033" y="1263429"/>
                  <a:pt x="10643779" y="1461060"/>
                </a:cubicBezTo>
                <a:cubicBezTo>
                  <a:pt x="10658525" y="1658691"/>
                  <a:pt x="10608718" y="1993691"/>
                  <a:pt x="10643779" y="2239381"/>
                </a:cubicBezTo>
                <a:cubicBezTo>
                  <a:pt x="10678840" y="2485071"/>
                  <a:pt x="10666057" y="2607470"/>
                  <a:pt x="10643779" y="2778744"/>
                </a:cubicBezTo>
                <a:cubicBezTo>
                  <a:pt x="10621501" y="2950018"/>
                  <a:pt x="10635218" y="3290416"/>
                  <a:pt x="10643779" y="3461482"/>
                </a:cubicBezTo>
                <a:cubicBezTo>
                  <a:pt x="10652340" y="3632548"/>
                  <a:pt x="10657610" y="3819637"/>
                  <a:pt x="10643779" y="4096429"/>
                </a:cubicBezTo>
                <a:cubicBezTo>
                  <a:pt x="10629948" y="4373221"/>
                  <a:pt x="10650997" y="4596420"/>
                  <a:pt x="10643779" y="4779167"/>
                </a:cubicBezTo>
                <a:cubicBezTo>
                  <a:pt x="10563823" y="4774572"/>
                  <a:pt x="10440820" y="4781613"/>
                  <a:pt x="10297856" y="4779167"/>
                </a:cubicBezTo>
                <a:cubicBezTo>
                  <a:pt x="10154892" y="4776721"/>
                  <a:pt x="9885272" y="4790492"/>
                  <a:pt x="9632620" y="4779167"/>
                </a:cubicBezTo>
                <a:cubicBezTo>
                  <a:pt x="9379968" y="4767842"/>
                  <a:pt x="9089063" y="4747244"/>
                  <a:pt x="8754508" y="4779167"/>
                </a:cubicBezTo>
                <a:cubicBezTo>
                  <a:pt x="8419953" y="4811090"/>
                  <a:pt x="8373050" y="4773481"/>
                  <a:pt x="8089272" y="4779167"/>
                </a:cubicBezTo>
                <a:cubicBezTo>
                  <a:pt x="7805494" y="4784853"/>
                  <a:pt x="7823066" y="4765714"/>
                  <a:pt x="7743349" y="4779167"/>
                </a:cubicBezTo>
                <a:cubicBezTo>
                  <a:pt x="7663632" y="4792620"/>
                  <a:pt x="7104001" y="4759575"/>
                  <a:pt x="6865237" y="4779167"/>
                </a:cubicBezTo>
                <a:cubicBezTo>
                  <a:pt x="6626473" y="4798759"/>
                  <a:pt x="6526980" y="4795911"/>
                  <a:pt x="6306439" y="4779167"/>
                </a:cubicBezTo>
                <a:cubicBezTo>
                  <a:pt x="6085898" y="4762423"/>
                  <a:pt x="5716440" y="4756398"/>
                  <a:pt x="5534765" y="4779167"/>
                </a:cubicBezTo>
                <a:cubicBezTo>
                  <a:pt x="5353090" y="4801936"/>
                  <a:pt x="5014779" y="4787696"/>
                  <a:pt x="4656653" y="4779167"/>
                </a:cubicBezTo>
                <a:cubicBezTo>
                  <a:pt x="4298527" y="4770638"/>
                  <a:pt x="3988873" y="4801895"/>
                  <a:pt x="3778542" y="4779167"/>
                </a:cubicBezTo>
                <a:cubicBezTo>
                  <a:pt x="3568211" y="4756439"/>
                  <a:pt x="3512224" y="4799525"/>
                  <a:pt x="3326181" y="4779167"/>
                </a:cubicBezTo>
                <a:cubicBezTo>
                  <a:pt x="3140138" y="4758809"/>
                  <a:pt x="2770231" y="4766539"/>
                  <a:pt x="2554507" y="4779167"/>
                </a:cubicBezTo>
                <a:cubicBezTo>
                  <a:pt x="2338783" y="4791795"/>
                  <a:pt x="2091533" y="4749075"/>
                  <a:pt x="1889271" y="4779167"/>
                </a:cubicBezTo>
                <a:cubicBezTo>
                  <a:pt x="1687009" y="4809259"/>
                  <a:pt x="1347127" y="4782068"/>
                  <a:pt x="1011159" y="4779167"/>
                </a:cubicBezTo>
                <a:cubicBezTo>
                  <a:pt x="675191" y="4776266"/>
                  <a:pt x="432996" y="4784681"/>
                  <a:pt x="0" y="4779167"/>
                </a:cubicBezTo>
                <a:cubicBezTo>
                  <a:pt x="-12423" y="4635312"/>
                  <a:pt x="-23592" y="4405640"/>
                  <a:pt x="0" y="4192012"/>
                </a:cubicBezTo>
                <a:cubicBezTo>
                  <a:pt x="23592" y="3978384"/>
                  <a:pt x="-12734" y="3692647"/>
                  <a:pt x="0" y="3557066"/>
                </a:cubicBezTo>
                <a:cubicBezTo>
                  <a:pt x="12734" y="3421485"/>
                  <a:pt x="-6672" y="3108744"/>
                  <a:pt x="0" y="2826536"/>
                </a:cubicBezTo>
                <a:cubicBezTo>
                  <a:pt x="6672" y="2544328"/>
                  <a:pt x="-31749" y="2386548"/>
                  <a:pt x="0" y="2096006"/>
                </a:cubicBezTo>
                <a:cubicBezTo>
                  <a:pt x="31749" y="1805464"/>
                  <a:pt x="-10571" y="1528574"/>
                  <a:pt x="0" y="1317685"/>
                </a:cubicBezTo>
                <a:cubicBezTo>
                  <a:pt x="10571" y="1106796"/>
                  <a:pt x="9354" y="464027"/>
                  <a:pt x="0" y="0"/>
                </a:cubicBezTo>
                <a:close/>
              </a:path>
              <a:path w="10643779" h="4779167" stroke="0" extrusionOk="0">
                <a:moveTo>
                  <a:pt x="0" y="0"/>
                </a:moveTo>
                <a:cubicBezTo>
                  <a:pt x="374589" y="-8063"/>
                  <a:pt x="423768" y="3848"/>
                  <a:pt x="771674" y="0"/>
                </a:cubicBezTo>
                <a:cubicBezTo>
                  <a:pt x="1119580" y="-3848"/>
                  <a:pt x="1380639" y="6498"/>
                  <a:pt x="1543348" y="0"/>
                </a:cubicBezTo>
                <a:cubicBezTo>
                  <a:pt x="1706057" y="-6498"/>
                  <a:pt x="1980908" y="6456"/>
                  <a:pt x="2102146" y="0"/>
                </a:cubicBezTo>
                <a:cubicBezTo>
                  <a:pt x="2223384" y="-6456"/>
                  <a:pt x="2317528" y="4776"/>
                  <a:pt x="2448069" y="0"/>
                </a:cubicBezTo>
                <a:cubicBezTo>
                  <a:pt x="2578610" y="-4776"/>
                  <a:pt x="2818923" y="17802"/>
                  <a:pt x="3006868" y="0"/>
                </a:cubicBezTo>
                <a:cubicBezTo>
                  <a:pt x="3194813" y="-17802"/>
                  <a:pt x="3291054" y="-5781"/>
                  <a:pt x="3459228" y="0"/>
                </a:cubicBezTo>
                <a:cubicBezTo>
                  <a:pt x="3627402" y="5781"/>
                  <a:pt x="3837585" y="-2451"/>
                  <a:pt x="4018027" y="0"/>
                </a:cubicBezTo>
                <a:cubicBezTo>
                  <a:pt x="4198469" y="2451"/>
                  <a:pt x="4595990" y="28727"/>
                  <a:pt x="4896138" y="0"/>
                </a:cubicBezTo>
                <a:cubicBezTo>
                  <a:pt x="5196286" y="-28727"/>
                  <a:pt x="5180695" y="-938"/>
                  <a:pt x="5348499" y="0"/>
                </a:cubicBezTo>
                <a:cubicBezTo>
                  <a:pt x="5516303" y="938"/>
                  <a:pt x="5607800" y="15286"/>
                  <a:pt x="5694422" y="0"/>
                </a:cubicBezTo>
                <a:cubicBezTo>
                  <a:pt x="5781044" y="-15286"/>
                  <a:pt x="5881312" y="769"/>
                  <a:pt x="6040345" y="0"/>
                </a:cubicBezTo>
                <a:cubicBezTo>
                  <a:pt x="6199378" y="-769"/>
                  <a:pt x="6392496" y="6192"/>
                  <a:pt x="6492705" y="0"/>
                </a:cubicBezTo>
                <a:cubicBezTo>
                  <a:pt x="6592914" y="-6192"/>
                  <a:pt x="6900532" y="7832"/>
                  <a:pt x="7264379" y="0"/>
                </a:cubicBezTo>
                <a:cubicBezTo>
                  <a:pt x="7628226" y="-7832"/>
                  <a:pt x="7503931" y="-8350"/>
                  <a:pt x="7716740" y="0"/>
                </a:cubicBezTo>
                <a:cubicBezTo>
                  <a:pt x="7929549" y="8350"/>
                  <a:pt x="7957907" y="5475"/>
                  <a:pt x="8169100" y="0"/>
                </a:cubicBezTo>
                <a:cubicBezTo>
                  <a:pt x="8380293" y="-5475"/>
                  <a:pt x="8393293" y="-9518"/>
                  <a:pt x="8515023" y="0"/>
                </a:cubicBezTo>
                <a:cubicBezTo>
                  <a:pt x="8636753" y="9518"/>
                  <a:pt x="9030522" y="-30199"/>
                  <a:pt x="9286697" y="0"/>
                </a:cubicBezTo>
                <a:cubicBezTo>
                  <a:pt x="9542872" y="30199"/>
                  <a:pt x="9780863" y="-28370"/>
                  <a:pt x="9951933" y="0"/>
                </a:cubicBezTo>
                <a:cubicBezTo>
                  <a:pt x="10123003" y="28370"/>
                  <a:pt x="10467376" y="10031"/>
                  <a:pt x="10643779" y="0"/>
                </a:cubicBezTo>
                <a:cubicBezTo>
                  <a:pt x="10659769" y="164004"/>
                  <a:pt x="10638264" y="415156"/>
                  <a:pt x="10643779" y="587155"/>
                </a:cubicBezTo>
                <a:cubicBezTo>
                  <a:pt x="10649294" y="759155"/>
                  <a:pt x="10648881" y="1013357"/>
                  <a:pt x="10643779" y="1222101"/>
                </a:cubicBezTo>
                <a:cubicBezTo>
                  <a:pt x="10638677" y="1430845"/>
                  <a:pt x="10659577" y="1646504"/>
                  <a:pt x="10643779" y="1857048"/>
                </a:cubicBezTo>
                <a:cubicBezTo>
                  <a:pt x="10627981" y="2067592"/>
                  <a:pt x="10647488" y="2188740"/>
                  <a:pt x="10643779" y="2491994"/>
                </a:cubicBezTo>
                <a:cubicBezTo>
                  <a:pt x="10640070" y="2795248"/>
                  <a:pt x="10625054" y="2881700"/>
                  <a:pt x="10643779" y="3031357"/>
                </a:cubicBezTo>
                <a:cubicBezTo>
                  <a:pt x="10662504" y="3181014"/>
                  <a:pt x="10633704" y="3516347"/>
                  <a:pt x="10643779" y="3666304"/>
                </a:cubicBezTo>
                <a:cubicBezTo>
                  <a:pt x="10653854" y="3816261"/>
                  <a:pt x="10637094" y="4305047"/>
                  <a:pt x="10643779" y="4779167"/>
                </a:cubicBezTo>
                <a:cubicBezTo>
                  <a:pt x="10549418" y="4789303"/>
                  <a:pt x="10427960" y="4777221"/>
                  <a:pt x="10297856" y="4779167"/>
                </a:cubicBezTo>
                <a:cubicBezTo>
                  <a:pt x="10167752" y="4781113"/>
                  <a:pt x="9862465" y="4779130"/>
                  <a:pt x="9526182" y="4779167"/>
                </a:cubicBezTo>
                <a:cubicBezTo>
                  <a:pt x="9189899" y="4779204"/>
                  <a:pt x="9005450" y="4779505"/>
                  <a:pt x="8754508" y="4779167"/>
                </a:cubicBezTo>
                <a:cubicBezTo>
                  <a:pt x="8503566" y="4778829"/>
                  <a:pt x="8170505" y="4740018"/>
                  <a:pt x="7876396" y="4779167"/>
                </a:cubicBezTo>
                <a:cubicBezTo>
                  <a:pt x="7582287" y="4818316"/>
                  <a:pt x="7544906" y="4801737"/>
                  <a:pt x="7317598" y="4779167"/>
                </a:cubicBezTo>
                <a:cubicBezTo>
                  <a:pt x="7090290" y="4756597"/>
                  <a:pt x="6660386" y="4815857"/>
                  <a:pt x="6439486" y="4779167"/>
                </a:cubicBezTo>
                <a:cubicBezTo>
                  <a:pt x="6218586" y="4742477"/>
                  <a:pt x="6081722" y="4780903"/>
                  <a:pt x="5880688" y="4779167"/>
                </a:cubicBezTo>
                <a:cubicBezTo>
                  <a:pt x="5679654" y="4777431"/>
                  <a:pt x="5539386" y="4791291"/>
                  <a:pt x="5215452" y="4779167"/>
                </a:cubicBezTo>
                <a:cubicBezTo>
                  <a:pt x="4891518" y="4767043"/>
                  <a:pt x="4860417" y="4776115"/>
                  <a:pt x="4763091" y="4779167"/>
                </a:cubicBezTo>
                <a:cubicBezTo>
                  <a:pt x="4665765" y="4782219"/>
                  <a:pt x="4439319" y="4772395"/>
                  <a:pt x="4204293" y="4779167"/>
                </a:cubicBezTo>
                <a:cubicBezTo>
                  <a:pt x="3969267" y="4785939"/>
                  <a:pt x="3764454" y="4806758"/>
                  <a:pt x="3539057" y="4779167"/>
                </a:cubicBezTo>
                <a:cubicBezTo>
                  <a:pt x="3313660" y="4751576"/>
                  <a:pt x="3129410" y="4795022"/>
                  <a:pt x="2873820" y="4779167"/>
                </a:cubicBezTo>
                <a:cubicBezTo>
                  <a:pt x="2618230" y="4763312"/>
                  <a:pt x="2326550" y="4764194"/>
                  <a:pt x="2102146" y="4779167"/>
                </a:cubicBezTo>
                <a:cubicBezTo>
                  <a:pt x="1877742" y="4794140"/>
                  <a:pt x="1826693" y="4782681"/>
                  <a:pt x="1756224" y="4779167"/>
                </a:cubicBezTo>
                <a:cubicBezTo>
                  <a:pt x="1685755" y="4775653"/>
                  <a:pt x="1355844" y="4806219"/>
                  <a:pt x="1090987" y="4779167"/>
                </a:cubicBezTo>
                <a:cubicBezTo>
                  <a:pt x="826130" y="4752115"/>
                  <a:pt x="450970" y="4823255"/>
                  <a:pt x="0" y="4779167"/>
                </a:cubicBezTo>
                <a:cubicBezTo>
                  <a:pt x="7394" y="4553837"/>
                  <a:pt x="-27874" y="4352859"/>
                  <a:pt x="0" y="4144221"/>
                </a:cubicBezTo>
                <a:cubicBezTo>
                  <a:pt x="27874" y="3935583"/>
                  <a:pt x="10350" y="3706099"/>
                  <a:pt x="0" y="3557066"/>
                </a:cubicBezTo>
                <a:cubicBezTo>
                  <a:pt x="-10350" y="3408034"/>
                  <a:pt x="9345" y="3171356"/>
                  <a:pt x="0" y="2874328"/>
                </a:cubicBezTo>
                <a:cubicBezTo>
                  <a:pt x="-9345" y="2577300"/>
                  <a:pt x="-12945" y="2254547"/>
                  <a:pt x="0" y="2096006"/>
                </a:cubicBezTo>
                <a:cubicBezTo>
                  <a:pt x="12945" y="1937465"/>
                  <a:pt x="-35729" y="1609643"/>
                  <a:pt x="0" y="1365476"/>
                </a:cubicBezTo>
                <a:cubicBezTo>
                  <a:pt x="35729" y="1121309"/>
                  <a:pt x="5742" y="1037543"/>
                  <a:pt x="0" y="778321"/>
                </a:cubicBezTo>
                <a:cubicBezTo>
                  <a:pt x="-5742" y="519099"/>
                  <a:pt x="30294" y="225817"/>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p>
          <a:p>
            <a:pPr marL="0" indent="0">
              <a:buFont typeface="Arial" panose="020B0604020202020204" pitchFamily="34" charset="0"/>
              <a:buNone/>
            </a:pPr>
            <a:endParaRPr lang="en-US" sz="2000" i="1"/>
          </a:p>
        </p:txBody>
      </p:sp>
      <p:pic>
        <p:nvPicPr>
          <p:cNvPr id="7" name="Picture 6">
            <a:extLst>
              <a:ext uri="{FF2B5EF4-FFF2-40B4-BE49-F238E27FC236}">
                <a16:creationId xmlns:a16="http://schemas.microsoft.com/office/drawing/2014/main" id="{2D284D1A-CFC3-D087-8CCC-C560AC2CB40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90022" y="2183844"/>
            <a:ext cx="9411954" cy="4474336"/>
          </a:xfrm>
          <a:prstGeom prst="rect">
            <a:avLst/>
          </a:prstGeom>
        </p:spPr>
      </p:pic>
    </p:spTree>
    <p:extLst>
      <p:ext uri="{BB962C8B-B14F-4D97-AF65-F5344CB8AC3E}">
        <p14:creationId xmlns:p14="http://schemas.microsoft.com/office/powerpoint/2010/main" val="457290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48E40-9620-8AED-D49C-F4EF3D56D63C}"/>
              </a:ext>
            </a:extLst>
          </p:cNvPr>
          <p:cNvSpPr>
            <a:spLocks noGrp="1"/>
          </p:cNvSpPr>
          <p:nvPr>
            <p:ph type="title"/>
          </p:nvPr>
        </p:nvSpPr>
        <p:spPr/>
        <p:txBody>
          <a:bodyPr/>
          <a:lstStyle/>
          <a:p>
            <a:r>
              <a:rPr lang="en-US">
                <a:solidFill>
                  <a:srgbClr val="E3E24F"/>
                </a:solidFill>
              </a:rPr>
              <a:t>Whose Norms are These?</a:t>
            </a:r>
          </a:p>
        </p:txBody>
      </p:sp>
      <p:sp>
        <p:nvSpPr>
          <p:cNvPr id="3" name="Text Placeholder 2">
            <a:extLst>
              <a:ext uri="{FF2B5EF4-FFF2-40B4-BE49-F238E27FC236}">
                <a16:creationId xmlns:a16="http://schemas.microsoft.com/office/drawing/2014/main" id="{88AA6018-72F4-E30F-9EA5-8D441252F2CF}"/>
              </a:ext>
            </a:extLst>
          </p:cNvPr>
          <p:cNvSpPr>
            <a:spLocks noGrp="1"/>
          </p:cNvSpPr>
          <p:nvPr>
            <p:ph type="body" sz="quarter" idx="12"/>
          </p:nvPr>
        </p:nvSpPr>
        <p:spPr>
          <a:xfrm>
            <a:off x="651750" y="2137177"/>
            <a:ext cx="8859803" cy="4033586"/>
          </a:xfrm>
        </p:spPr>
        <p:txBody>
          <a:bodyPr/>
          <a:lstStyle/>
          <a:p>
            <a:pPr marL="0" indent="0">
              <a:buNone/>
            </a:pPr>
            <a:r>
              <a:rPr lang="en-US" sz="3200" b="1"/>
              <a:t>THINK OUTSIDE THE BOX</a:t>
            </a:r>
          </a:p>
          <a:p>
            <a:pPr marL="0" indent="0">
              <a:buNone/>
            </a:pPr>
            <a:endParaRPr lang="en-US" sz="2000"/>
          </a:p>
          <a:p>
            <a:pPr marL="0" indent="0">
              <a:buNone/>
            </a:pPr>
            <a:r>
              <a:rPr lang="en-US" sz="2000"/>
              <a:t>Lead </a:t>
            </a:r>
            <a:r>
              <a:rPr lang="en-US" sz="2000" b="1"/>
              <a:t>by example </a:t>
            </a:r>
          </a:p>
          <a:p>
            <a:pPr marL="0" indent="0">
              <a:buNone/>
            </a:pPr>
            <a:r>
              <a:rPr lang="en-US" sz="2000"/>
              <a:t>Learn from </a:t>
            </a:r>
            <a:r>
              <a:rPr lang="en-US" sz="2000" b="1"/>
              <a:t>experience</a:t>
            </a:r>
          </a:p>
          <a:p>
            <a:pPr marL="0" indent="0">
              <a:buNone/>
            </a:pPr>
            <a:r>
              <a:rPr lang="en-US" sz="2000" b="1"/>
              <a:t>Think outside the box.</a:t>
            </a:r>
          </a:p>
          <a:p>
            <a:pPr marL="0" indent="0" algn="ctr">
              <a:buNone/>
            </a:pPr>
            <a:endParaRPr lang="en-US" sz="2000"/>
          </a:p>
          <a:p>
            <a:pPr marL="0" indent="0">
              <a:buNone/>
            </a:pPr>
            <a:r>
              <a:rPr lang="en-US" sz="2000"/>
              <a:t>Help better the brand from the inside out. </a:t>
            </a:r>
          </a:p>
          <a:p>
            <a:pPr marL="0" indent="0" algn="ctr">
              <a:buNone/>
            </a:pPr>
            <a:endParaRPr lang="en-US" sz="2000"/>
          </a:p>
          <a:p>
            <a:pPr marL="0" indent="0">
              <a:buNone/>
            </a:pPr>
            <a:r>
              <a:rPr lang="en-US" sz="2000"/>
              <a:t>The time you spend in the office is up to you, depending on your role, needs and results. That means you can </a:t>
            </a:r>
            <a:r>
              <a:rPr lang="en-US" sz="2000" b="1"/>
              <a:t>unleash your potential</a:t>
            </a:r>
            <a:r>
              <a:rPr lang="en-US" sz="2000"/>
              <a:t> at work knowing your personal life is in great shape too</a:t>
            </a:r>
            <a:r>
              <a:rPr lang="en-US"/>
              <a:t>. </a:t>
            </a:r>
          </a:p>
          <a:p>
            <a:pPr marL="0" indent="0">
              <a:buNone/>
            </a:pPr>
            <a:endParaRPr lang="en-US"/>
          </a:p>
        </p:txBody>
      </p:sp>
      <p:sp>
        <p:nvSpPr>
          <p:cNvPr id="11" name="Text Placeholder 2">
            <a:extLst>
              <a:ext uri="{FF2B5EF4-FFF2-40B4-BE49-F238E27FC236}">
                <a16:creationId xmlns:a16="http://schemas.microsoft.com/office/drawing/2014/main" id="{DED7A637-8A2A-905C-1EA2-2CE00AC2E931}"/>
              </a:ext>
              <a:ext uri="{C183D7F6-B498-43B3-948B-1728B52AA6E4}">
                <adec:decorative xmlns:adec="http://schemas.microsoft.com/office/drawing/2017/decorative" val="1"/>
              </a:ext>
            </a:extLst>
          </p:cNvPr>
          <p:cNvSpPr txBox="1">
            <a:spLocks/>
          </p:cNvSpPr>
          <p:nvPr/>
        </p:nvSpPr>
        <p:spPr>
          <a:xfrm>
            <a:off x="9816353" y="1951903"/>
            <a:ext cx="2270150" cy="4771625"/>
          </a:xfrm>
          <a:custGeom>
            <a:avLst/>
            <a:gdLst>
              <a:gd name="csX0" fmla="*/ 0 w 2270150"/>
              <a:gd name="csY0" fmla="*/ 0 h 4771625"/>
              <a:gd name="csX1" fmla="*/ 567538 w 2270150"/>
              <a:gd name="csY1" fmla="*/ 0 h 4771625"/>
              <a:gd name="csX2" fmla="*/ 1066971 w 2270150"/>
              <a:gd name="csY2" fmla="*/ 0 h 4771625"/>
              <a:gd name="csX3" fmla="*/ 1566403 w 2270150"/>
              <a:gd name="csY3" fmla="*/ 0 h 4771625"/>
              <a:gd name="csX4" fmla="*/ 2270150 w 2270150"/>
              <a:gd name="csY4" fmla="*/ 0 h 4771625"/>
              <a:gd name="csX5" fmla="*/ 2270150 w 2270150"/>
              <a:gd name="csY5" fmla="*/ 681661 h 4771625"/>
              <a:gd name="csX6" fmla="*/ 2270150 w 2270150"/>
              <a:gd name="csY6" fmla="*/ 1458754 h 4771625"/>
              <a:gd name="csX7" fmla="*/ 2270150 w 2270150"/>
              <a:gd name="csY7" fmla="*/ 2092698 h 4771625"/>
              <a:gd name="csX8" fmla="*/ 2270150 w 2270150"/>
              <a:gd name="csY8" fmla="*/ 2869792 h 4771625"/>
              <a:gd name="csX9" fmla="*/ 2270150 w 2270150"/>
              <a:gd name="csY9" fmla="*/ 3503736 h 4771625"/>
              <a:gd name="csX10" fmla="*/ 2270150 w 2270150"/>
              <a:gd name="csY10" fmla="*/ 4185397 h 4771625"/>
              <a:gd name="csX11" fmla="*/ 2270150 w 2270150"/>
              <a:gd name="csY11" fmla="*/ 4771625 h 4771625"/>
              <a:gd name="csX12" fmla="*/ 1725314 w 2270150"/>
              <a:gd name="csY12" fmla="*/ 4771625 h 4771625"/>
              <a:gd name="csX13" fmla="*/ 1180478 w 2270150"/>
              <a:gd name="csY13" fmla="*/ 4771625 h 4771625"/>
              <a:gd name="csX14" fmla="*/ 635642 w 2270150"/>
              <a:gd name="csY14" fmla="*/ 4771625 h 4771625"/>
              <a:gd name="csX15" fmla="*/ 0 w 2270150"/>
              <a:gd name="csY15" fmla="*/ 4771625 h 4771625"/>
              <a:gd name="csX16" fmla="*/ 0 w 2270150"/>
              <a:gd name="csY16" fmla="*/ 4042248 h 4771625"/>
              <a:gd name="csX17" fmla="*/ 0 w 2270150"/>
              <a:gd name="csY17" fmla="*/ 3503736 h 4771625"/>
              <a:gd name="csX18" fmla="*/ 0 w 2270150"/>
              <a:gd name="csY18" fmla="*/ 2822075 h 4771625"/>
              <a:gd name="csX19" fmla="*/ 0 w 2270150"/>
              <a:gd name="csY19" fmla="*/ 2235847 h 4771625"/>
              <a:gd name="csX20" fmla="*/ 0 w 2270150"/>
              <a:gd name="csY20" fmla="*/ 1649619 h 4771625"/>
              <a:gd name="csX21" fmla="*/ 0 w 2270150"/>
              <a:gd name="csY21" fmla="*/ 1063391 h 4771625"/>
              <a:gd name="csX22" fmla="*/ 0 w 2270150"/>
              <a:gd name="csY22" fmla="*/ 0 h 477162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270150" h="4771625" fill="none" extrusionOk="0">
                <a:moveTo>
                  <a:pt x="0" y="0"/>
                </a:moveTo>
                <a:cubicBezTo>
                  <a:pt x="131188" y="10544"/>
                  <a:pt x="431253" y="14310"/>
                  <a:pt x="567538" y="0"/>
                </a:cubicBezTo>
                <a:cubicBezTo>
                  <a:pt x="703823" y="-14310"/>
                  <a:pt x="887258" y="8009"/>
                  <a:pt x="1066971" y="0"/>
                </a:cubicBezTo>
                <a:cubicBezTo>
                  <a:pt x="1246684" y="-8009"/>
                  <a:pt x="1455049" y="-6679"/>
                  <a:pt x="1566403" y="0"/>
                </a:cubicBezTo>
                <a:cubicBezTo>
                  <a:pt x="1677757" y="6679"/>
                  <a:pt x="2004074" y="-5485"/>
                  <a:pt x="2270150" y="0"/>
                </a:cubicBezTo>
                <a:cubicBezTo>
                  <a:pt x="2255781" y="327701"/>
                  <a:pt x="2244723" y="413635"/>
                  <a:pt x="2270150" y="681661"/>
                </a:cubicBezTo>
                <a:cubicBezTo>
                  <a:pt x="2295577" y="949687"/>
                  <a:pt x="2275187" y="1178159"/>
                  <a:pt x="2270150" y="1458754"/>
                </a:cubicBezTo>
                <a:cubicBezTo>
                  <a:pt x="2265113" y="1739349"/>
                  <a:pt x="2290306" y="1887021"/>
                  <a:pt x="2270150" y="2092698"/>
                </a:cubicBezTo>
                <a:cubicBezTo>
                  <a:pt x="2249994" y="2298375"/>
                  <a:pt x="2260095" y="2567749"/>
                  <a:pt x="2270150" y="2869792"/>
                </a:cubicBezTo>
                <a:cubicBezTo>
                  <a:pt x="2280205" y="3171835"/>
                  <a:pt x="2277598" y="3225374"/>
                  <a:pt x="2270150" y="3503736"/>
                </a:cubicBezTo>
                <a:cubicBezTo>
                  <a:pt x="2262702" y="3782098"/>
                  <a:pt x="2295346" y="3939973"/>
                  <a:pt x="2270150" y="4185397"/>
                </a:cubicBezTo>
                <a:cubicBezTo>
                  <a:pt x="2244954" y="4430821"/>
                  <a:pt x="2284489" y="4549341"/>
                  <a:pt x="2270150" y="4771625"/>
                </a:cubicBezTo>
                <a:cubicBezTo>
                  <a:pt x="2053224" y="4777204"/>
                  <a:pt x="1855791" y="4787976"/>
                  <a:pt x="1725314" y="4771625"/>
                </a:cubicBezTo>
                <a:cubicBezTo>
                  <a:pt x="1594837" y="4755274"/>
                  <a:pt x="1307783" y="4785539"/>
                  <a:pt x="1180478" y="4771625"/>
                </a:cubicBezTo>
                <a:cubicBezTo>
                  <a:pt x="1053173" y="4757711"/>
                  <a:pt x="898255" y="4795124"/>
                  <a:pt x="635642" y="4771625"/>
                </a:cubicBezTo>
                <a:cubicBezTo>
                  <a:pt x="373029" y="4748126"/>
                  <a:pt x="295393" y="4775318"/>
                  <a:pt x="0" y="4771625"/>
                </a:cubicBezTo>
                <a:cubicBezTo>
                  <a:pt x="27991" y="4432485"/>
                  <a:pt x="30739" y="4334313"/>
                  <a:pt x="0" y="4042248"/>
                </a:cubicBezTo>
                <a:cubicBezTo>
                  <a:pt x="-30739" y="3750183"/>
                  <a:pt x="-24431" y="3656787"/>
                  <a:pt x="0" y="3503736"/>
                </a:cubicBezTo>
                <a:cubicBezTo>
                  <a:pt x="24431" y="3350685"/>
                  <a:pt x="-1021" y="3131879"/>
                  <a:pt x="0" y="2822075"/>
                </a:cubicBezTo>
                <a:cubicBezTo>
                  <a:pt x="1021" y="2512271"/>
                  <a:pt x="-4890" y="2464852"/>
                  <a:pt x="0" y="2235847"/>
                </a:cubicBezTo>
                <a:cubicBezTo>
                  <a:pt x="4890" y="2006842"/>
                  <a:pt x="-25051" y="1884879"/>
                  <a:pt x="0" y="1649619"/>
                </a:cubicBezTo>
                <a:cubicBezTo>
                  <a:pt x="25051" y="1414359"/>
                  <a:pt x="14635" y="1264658"/>
                  <a:pt x="0" y="1063391"/>
                </a:cubicBezTo>
                <a:cubicBezTo>
                  <a:pt x="-14635" y="862124"/>
                  <a:pt x="32979" y="404068"/>
                  <a:pt x="0" y="0"/>
                </a:cubicBezTo>
                <a:close/>
              </a:path>
              <a:path w="2270150" h="4771625" stroke="0" extrusionOk="0">
                <a:moveTo>
                  <a:pt x="0" y="0"/>
                </a:moveTo>
                <a:cubicBezTo>
                  <a:pt x="146820" y="21023"/>
                  <a:pt x="350997" y="-3729"/>
                  <a:pt x="590239" y="0"/>
                </a:cubicBezTo>
                <a:cubicBezTo>
                  <a:pt x="829481" y="3729"/>
                  <a:pt x="959225" y="7514"/>
                  <a:pt x="1180478" y="0"/>
                </a:cubicBezTo>
                <a:cubicBezTo>
                  <a:pt x="1401731" y="-7514"/>
                  <a:pt x="1563952" y="-22372"/>
                  <a:pt x="1725314" y="0"/>
                </a:cubicBezTo>
                <a:cubicBezTo>
                  <a:pt x="1886676" y="22372"/>
                  <a:pt x="2112567" y="-8561"/>
                  <a:pt x="2270150" y="0"/>
                </a:cubicBezTo>
                <a:cubicBezTo>
                  <a:pt x="2287061" y="209688"/>
                  <a:pt x="2280310" y="401598"/>
                  <a:pt x="2270150" y="633944"/>
                </a:cubicBezTo>
                <a:cubicBezTo>
                  <a:pt x="2259990" y="866290"/>
                  <a:pt x="2276969" y="1042925"/>
                  <a:pt x="2270150" y="1220173"/>
                </a:cubicBezTo>
                <a:cubicBezTo>
                  <a:pt x="2263331" y="1397421"/>
                  <a:pt x="2256833" y="1691902"/>
                  <a:pt x="2270150" y="1854117"/>
                </a:cubicBezTo>
                <a:cubicBezTo>
                  <a:pt x="2283467" y="2016332"/>
                  <a:pt x="2243871" y="2125171"/>
                  <a:pt x="2270150" y="2392629"/>
                </a:cubicBezTo>
                <a:cubicBezTo>
                  <a:pt x="2296429" y="2660087"/>
                  <a:pt x="2286200" y="2728732"/>
                  <a:pt x="2270150" y="2978857"/>
                </a:cubicBezTo>
                <a:cubicBezTo>
                  <a:pt x="2254100" y="3228982"/>
                  <a:pt x="2274917" y="3327567"/>
                  <a:pt x="2270150" y="3565086"/>
                </a:cubicBezTo>
                <a:cubicBezTo>
                  <a:pt x="2265383" y="3802605"/>
                  <a:pt x="2227458" y="4423378"/>
                  <a:pt x="2270150" y="4771625"/>
                </a:cubicBezTo>
                <a:cubicBezTo>
                  <a:pt x="2129568" y="4757571"/>
                  <a:pt x="1914622" y="4751847"/>
                  <a:pt x="1770717" y="4771625"/>
                </a:cubicBezTo>
                <a:cubicBezTo>
                  <a:pt x="1626812" y="4791403"/>
                  <a:pt x="1398099" y="4779253"/>
                  <a:pt x="1203180" y="4771625"/>
                </a:cubicBezTo>
                <a:cubicBezTo>
                  <a:pt x="1008261" y="4763997"/>
                  <a:pt x="791496" y="4790733"/>
                  <a:pt x="635642" y="4771625"/>
                </a:cubicBezTo>
                <a:cubicBezTo>
                  <a:pt x="479788" y="4752517"/>
                  <a:pt x="261326" y="4781191"/>
                  <a:pt x="0" y="4771625"/>
                </a:cubicBezTo>
                <a:cubicBezTo>
                  <a:pt x="7795" y="4488278"/>
                  <a:pt x="-13104" y="4245608"/>
                  <a:pt x="0" y="4089964"/>
                </a:cubicBezTo>
                <a:cubicBezTo>
                  <a:pt x="13104" y="3934320"/>
                  <a:pt x="31427" y="3676810"/>
                  <a:pt x="0" y="3312871"/>
                </a:cubicBezTo>
                <a:cubicBezTo>
                  <a:pt x="-31427" y="2948932"/>
                  <a:pt x="-2074" y="2845132"/>
                  <a:pt x="0" y="2726643"/>
                </a:cubicBezTo>
                <a:cubicBezTo>
                  <a:pt x="2074" y="2608154"/>
                  <a:pt x="-3672" y="2358471"/>
                  <a:pt x="0" y="2188131"/>
                </a:cubicBezTo>
                <a:cubicBezTo>
                  <a:pt x="3672" y="2017791"/>
                  <a:pt x="28231" y="1789407"/>
                  <a:pt x="0" y="1554186"/>
                </a:cubicBezTo>
                <a:cubicBezTo>
                  <a:pt x="-28231" y="1318965"/>
                  <a:pt x="27478" y="1133013"/>
                  <a:pt x="0" y="777093"/>
                </a:cubicBezTo>
                <a:cubicBezTo>
                  <a:pt x="-27478" y="421173"/>
                  <a:pt x="-38850" y="307505"/>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p>
          <a:p>
            <a:pPr marL="0" indent="0">
              <a:buFont typeface="Arial" panose="020B0604020202020204" pitchFamily="34" charset="0"/>
              <a:buNone/>
            </a:pPr>
            <a:endParaRPr lang="en-US" sz="2000" i="1"/>
          </a:p>
        </p:txBody>
      </p:sp>
      <p:pic>
        <p:nvPicPr>
          <p:cNvPr id="7" name="Picture 2" descr="Facebook Logo &#10;">
            <a:extLst>
              <a:ext uri="{FF2B5EF4-FFF2-40B4-BE49-F238E27FC236}">
                <a16:creationId xmlns:a16="http://schemas.microsoft.com/office/drawing/2014/main" id="{756FADBA-B425-621E-65F3-730ED3ADA1B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98890" y="1965697"/>
            <a:ext cx="1143711" cy="9529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oca-cola logo">
            <a:extLst>
              <a:ext uri="{FF2B5EF4-FFF2-40B4-BE49-F238E27FC236}">
                <a16:creationId xmlns:a16="http://schemas.microsoft.com/office/drawing/2014/main" id="{CA4A1E85-D33D-DB41-DC91-A0F6C330F101}"/>
              </a:ext>
            </a:extLst>
          </p:cNvPr>
          <p:cNvPicPr>
            <a:picLocks noChangeAspect="1"/>
          </p:cNvPicPr>
          <p:nvPr/>
        </p:nvPicPr>
        <p:blipFill>
          <a:blip r:embed="rId4" cstate="screen">
            <a:extLst>
              <a:ext uri="{28A0092B-C50C-407E-A947-70E740481C1C}">
                <a14:useLocalDpi xmlns:a14="http://schemas.microsoft.com/office/drawing/2010/main"/>
              </a:ext>
            </a:extLst>
          </a:blip>
          <a:srcRect l="29558" r="28898"/>
          <a:stretch>
            <a:fillRect/>
          </a:stretch>
        </p:blipFill>
        <p:spPr>
          <a:xfrm>
            <a:off x="10430649" y="2975592"/>
            <a:ext cx="1126213" cy="1280441"/>
          </a:xfrm>
          <a:prstGeom prst="rect">
            <a:avLst/>
          </a:prstGeom>
        </p:spPr>
      </p:pic>
      <p:pic>
        <p:nvPicPr>
          <p:cNvPr id="9" name="Picture 8" descr="JA Canada logo">
            <a:extLst>
              <a:ext uri="{FF2B5EF4-FFF2-40B4-BE49-F238E27FC236}">
                <a16:creationId xmlns:a16="http://schemas.microsoft.com/office/drawing/2014/main" id="{A14CDC46-9CDD-B5FF-D9F7-67B3FCFE80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93260" y="4020846"/>
            <a:ext cx="3600995" cy="1744884"/>
          </a:xfrm>
          <a:prstGeom prst="rect">
            <a:avLst/>
          </a:prstGeom>
        </p:spPr>
      </p:pic>
      <p:pic>
        <p:nvPicPr>
          <p:cNvPr id="8" name="Picture 7" descr="Google logo">
            <a:extLst>
              <a:ext uri="{FF2B5EF4-FFF2-40B4-BE49-F238E27FC236}">
                <a16:creationId xmlns:a16="http://schemas.microsoft.com/office/drawing/2014/main" id="{C53F171F-A9ED-F7CE-8B57-FF3CDF38AE2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55122" y="5632756"/>
            <a:ext cx="877269" cy="877269"/>
          </a:xfrm>
          <a:prstGeom prst="rect">
            <a:avLst/>
          </a:prstGeom>
        </p:spPr>
      </p:pic>
    </p:spTree>
    <p:extLst>
      <p:ext uri="{BB962C8B-B14F-4D97-AF65-F5344CB8AC3E}">
        <p14:creationId xmlns:p14="http://schemas.microsoft.com/office/powerpoint/2010/main" val="3866770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EE007-F8A7-2A2F-4F91-0E6DF77122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876B54-76EC-27D7-46FF-13B4A0B5E578}"/>
              </a:ext>
            </a:extLst>
          </p:cNvPr>
          <p:cNvSpPr>
            <a:spLocks noGrp="1"/>
          </p:cNvSpPr>
          <p:nvPr>
            <p:ph type="title"/>
          </p:nvPr>
        </p:nvSpPr>
        <p:spPr/>
        <p:txBody>
          <a:bodyPr/>
          <a:lstStyle/>
          <a:p>
            <a:r>
              <a:rPr lang="en-US">
                <a:solidFill>
                  <a:srgbClr val="E3E24F"/>
                </a:solidFill>
              </a:rPr>
              <a:t>Whose Norms are These?</a:t>
            </a:r>
          </a:p>
        </p:txBody>
      </p:sp>
      <p:sp>
        <p:nvSpPr>
          <p:cNvPr id="3" name="Text Placeholder 2">
            <a:extLst>
              <a:ext uri="{FF2B5EF4-FFF2-40B4-BE49-F238E27FC236}">
                <a16:creationId xmlns:a16="http://schemas.microsoft.com/office/drawing/2014/main" id="{8B6C46F8-D99D-D472-BAE9-419400A1AEA6}"/>
              </a:ext>
            </a:extLst>
          </p:cNvPr>
          <p:cNvSpPr>
            <a:spLocks noGrp="1"/>
          </p:cNvSpPr>
          <p:nvPr>
            <p:ph type="body" sz="quarter" idx="12"/>
          </p:nvPr>
        </p:nvSpPr>
        <p:spPr>
          <a:xfrm>
            <a:off x="651750" y="2137177"/>
            <a:ext cx="8859803" cy="4033586"/>
          </a:xfrm>
        </p:spPr>
        <p:txBody>
          <a:bodyPr/>
          <a:lstStyle/>
          <a:p>
            <a:pPr marL="0" indent="0">
              <a:buNone/>
            </a:pPr>
            <a:r>
              <a:rPr lang="en-US" sz="3200" b="1"/>
              <a:t>PRODUCTIVITY IS KEY</a:t>
            </a:r>
          </a:p>
          <a:p>
            <a:pPr marL="0" indent="0">
              <a:buNone/>
            </a:pPr>
            <a:endParaRPr lang="en-US" sz="2000" b="1"/>
          </a:p>
          <a:p>
            <a:pPr marL="0" indent="0">
              <a:buNone/>
            </a:pPr>
            <a:r>
              <a:rPr lang="en-US" sz="2000" b="1"/>
              <a:t>Get stuff done: </a:t>
            </a:r>
            <a:r>
              <a:rPr lang="en-US" sz="2000"/>
              <a:t>All engineers should have written code that goes live within a week of starting work.</a:t>
            </a:r>
          </a:p>
          <a:p>
            <a:pPr marL="0" indent="0" algn="ctr">
              <a:buNone/>
            </a:pPr>
            <a:endParaRPr lang="en-US" sz="2000"/>
          </a:p>
          <a:p>
            <a:pPr marL="0" indent="0">
              <a:buNone/>
            </a:pPr>
            <a:r>
              <a:rPr lang="en-US" sz="2000"/>
              <a:t>Use whatever tools you like best, you’ll be more productive.</a:t>
            </a:r>
          </a:p>
          <a:p>
            <a:pPr marL="0" indent="0" algn="ctr">
              <a:buNone/>
            </a:pPr>
            <a:endParaRPr lang="en-US" sz="2000"/>
          </a:p>
          <a:p>
            <a:pPr marL="0" indent="0">
              <a:buNone/>
            </a:pPr>
            <a:r>
              <a:rPr lang="en-US" sz="2000"/>
              <a:t>There are </a:t>
            </a:r>
            <a:r>
              <a:rPr lang="en-US" sz="2000" b="1"/>
              <a:t>no stupid questions</a:t>
            </a:r>
            <a:r>
              <a:rPr lang="en-US" sz="2000"/>
              <a:t>. Ask anything you don’t know.</a:t>
            </a:r>
          </a:p>
          <a:p>
            <a:pPr marL="0" indent="0">
              <a:buNone/>
            </a:pPr>
            <a:endParaRPr lang="en-US"/>
          </a:p>
        </p:txBody>
      </p:sp>
      <p:sp>
        <p:nvSpPr>
          <p:cNvPr id="5" name="Text Placeholder 2">
            <a:extLst>
              <a:ext uri="{FF2B5EF4-FFF2-40B4-BE49-F238E27FC236}">
                <a16:creationId xmlns:a16="http://schemas.microsoft.com/office/drawing/2014/main" id="{8969B719-E8AF-C694-F3E8-EE8F6E69B45C}"/>
              </a:ext>
              <a:ext uri="{C183D7F6-B498-43B3-948B-1728B52AA6E4}">
                <adec:decorative xmlns:adec="http://schemas.microsoft.com/office/drawing/2017/decorative" val="1"/>
              </a:ext>
            </a:extLst>
          </p:cNvPr>
          <p:cNvSpPr txBox="1">
            <a:spLocks/>
          </p:cNvSpPr>
          <p:nvPr/>
        </p:nvSpPr>
        <p:spPr>
          <a:xfrm>
            <a:off x="9816353" y="1951903"/>
            <a:ext cx="2270150" cy="4771625"/>
          </a:xfrm>
          <a:custGeom>
            <a:avLst/>
            <a:gdLst>
              <a:gd name="csX0" fmla="*/ 0 w 2270150"/>
              <a:gd name="csY0" fmla="*/ 0 h 4771625"/>
              <a:gd name="csX1" fmla="*/ 567538 w 2270150"/>
              <a:gd name="csY1" fmla="*/ 0 h 4771625"/>
              <a:gd name="csX2" fmla="*/ 1066971 w 2270150"/>
              <a:gd name="csY2" fmla="*/ 0 h 4771625"/>
              <a:gd name="csX3" fmla="*/ 1566403 w 2270150"/>
              <a:gd name="csY3" fmla="*/ 0 h 4771625"/>
              <a:gd name="csX4" fmla="*/ 2270150 w 2270150"/>
              <a:gd name="csY4" fmla="*/ 0 h 4771625"/>
              <a:gd name="csX5" fmla="*/ 2270150 w 2270150"/>
              <a:gd name="csY5" fmla="*/ 681661 h 4771625"/>
              <a:gd name="csX6" fmla="*/ 2270150 w 2270150"/>
              <a:gd name="csY6" fmla="*/ 1458754 h 4771625"/>
              <a:gd name="csX7" fmla="*/ 2270150 w 2270150"/>
              <a:gd name="csY7" fmla="*/ 2092698 h 4771625"/>
              <a:gd name="csX8" fmla="*/ 2270150 w 2270150"/>
              <a:gd name="csY8" fmla="*/ 2869792 h 4771625"/>
              <a:gd name="csX9" fmla="*/ 2270150 w 2270150"/>
              <a:gd name="csY9" fmla="*/ 3503736 h 4771625"/>
              <a:gd name="csX10" fmla="*/ 2270150 w 2270150"/>
              <a:gd name="csY10" fmla="*/ 4185397 h 4771625"/>
              <a:gd name="csX11" fmla="*/ 2270150 w 2270150"/>
              <a:gd name="csY11" fmla="*/ 4771625 h 4771625"/>
              <a:gd name="csX12" fmla="*/ 1725314 w 2270150"/>
              <a:gd name="csY12" fmla="*/ 4771625 h 4771625"/>
              <a:gd name="csX13" fmla="*/ 1180478 w 2270150"/>
              <a:gd name="csY13" fmla="*/ 4771625 h 4771625"/>
              <a:gd name="csX14" fmla="*/ 635642 w 2270150"/>
              <a:gd name="csY14" fmla="*/ 4771625 h 4771625"/>
              <a:gd name="csX15" fmla="*/ 0 w 2270150"/>
              <a:gd name="csY15" fmla="*/ 4771625 h 4771625"/>
              <a:gd name="csX16" fmla="*/ 0 w 2270150"/>
              <a:gd name="csY16" fmla="*/ 4042248 h 4771625"/>
              <a:gd name="csX17" fmla="*/ 0 w 2270150"/>
              <a:gd name="csY17" fmla="*/ 3503736 h 4771625"/>
              <a:gd name="csX18" fmla="*/ 0 w 2270150"/>
              <a:gd name="csY18" fmla="*/ 2822075 h 4771625"/>
              <a:gd name="csX19" fmla="*/ 0 w 2270150"/>
              <a:gd name="csY19" fmla="*/ 2235847 h 4771625"/>
              <a:gd name="csX20" fmla="*/ 0 w 2270150"/>
              <a:gd name="csY20" fmla="*/ 1649619 h 4771625"/>
              <a:gd name="csX21" fmla="*/ 0 w 2270150"/>
              <a:gd name="csY21" fmla="*/ 1063391 h 4771625"/>
              <a:gd name="csX22" fmla="*/ 0 w 2270150"/>
              <a:gd name="csY22" fmla="*/ 0 h 477162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270150" h="4771625" fill="none" extrusionOk="0">
                <a:moveTo>
                  <a:pt x="0" y="0"/>
                </a:moveTo>
                <a:cubicBezTo>
                  <a:pt x="131188" y="10544"/>
                  <a:pt x="431253" y="14310"/>
                  <a:pt x="567538" y="0"/>
                </a:cubicBezTo>
                <a:cubicBezTo>
                  <a:pt x="703823" y="-14310"/>
                  <a:pt x="887258" y="8009"/>
                  <a:pt x="1066971" y="0"/>
                </a:cubicBezTo>
                <a:cubicBezTo>
                  <a:pt x="1246684" y="-8009"/>
                  <a:pt x="1455049" y="-6679"/>
                  <a:pt x="1566403" y="0"/>
                </a:cubicBezTo>
                <a:cubicBezTo>
                  <a:pt x="1677757" y="6679"/>
                  <a:pt x="2004074" y="-5485"/>
                  <a:pt x="2270150" y="0"/>
                </a:cubicBezTo>
                <a:cubicBezTo>
                  <a:pt x="2255781" y="327701"/>
                  <a:pt x="2244723" y="413635"/>
                  <a:pt x="2270150" y="681661"/>
                </a:cubicBezTo>
                <a:cubicBezTo>
                  <a:pt x="2295577" y="949687"/>
                  <a:pt x="2275187" y="1178159"/>
                  <a:pt x="2270150" y="1458754"/>
                </a:cubicBezTo>
                <a:cubicBezTo>
                  <a:pt x="2265113" y="1739349"/>
                  <a:pt x="2290306" y="1887021"/>
                  <a:pt x="2270150" y="2092698"/>
                </a:cubicBezTo>
                <a:cubicBezTo>
                  <a:pt x="2249994" y="2298375"/>
                  <a:pt x="2260095" y="2567749"/>
                  <a:pt x="2270150" y="2869792"/>
                </a:cubicBezTo>
                <a:cubicBezTo>
                  <a:pt x="2280205" y="3171835"/>
                  <a:pt x="2277598" y="3225374"/>
                  <a:pt x="2270150" y="3503736"/>
                </a:cubicBezTo>
                <a:cubicBezTo>
                  <a:pt x="2262702" y="3782098"/>
                  <a:pt x="2295346" y="3939973"/>
                  <a:pt x="2270150" y="4185397"/>
                </a:cubicBezTo>
                <a:cubicBezTo>
                  <a:pt x="2244954" y="4430821"/>
                  <a:pt x="2284489" y="4549341"/>
                  <a:pt x="2270150" y="4771625"/>
                </a:cubicBezTo>
                <a:cubicBezTo>
                  <a:pt x="2053224" y="4777204"/>
                  <a:pt x="1855791" y="4787976"/>
                  <a:pt x="1725314" y="4771625"/>
                </a:cubicBezTo>
                <a:cubicBezTo>
                  <a:pt x="1594837" y="4755274"/>
                  <a:pt x="1307783" y="4785539"/>
                  <a:pt x="1180478" y="4771625"/>
                </a:cubicBezTo>
                <a:cubicBezTo>
                  <a:pt x="1053173" y="4757711"/>
                  <a:pt x="898255" y="4795124"/>
                  <a:pt x="635642" y="4771625"/>
                </a:cubicBezTo>
                <a:cubicBezTo>
                  <a:pt x="373029" y="4748126"/>
                  <a:pt x="295393" y="4775318"/>
                  <a:pt x="0" y="4771625"/>
                </a:cubicBezTo>
                <a:cubicBezTo>
                  <a:pt x="27991" y="4432485"/>
                  <a:pt x="30739" y="4334313"/>
                  <a:pt x="0" y="4042248"/>
                </a:cubicBezTo>
                <a:cubicBezTo>
                  <a:pt x="-30739" y="3750183"/>
                  <a:pt x="-24431" y="3656787"/>
                  <a:pt x="0" y="3503736"/>
                </a:cubicBezTo>
                <a:cubicBezTo>
                  <a:pt x="24431" y="3350685"/>
                  <a:pt x="-1021" y="3131879"/>
                  <a:pt x="0" y="2822075"/>
                </a:cubicBezTo>
                <a:cubicBezTo>
                  <a:pt x="1021" y="2512271"/>
                  <a:pt x="-4890" y="2464852"/>
                  <a:pt x="0" y="2235847"/>
                </a:cubicBezTo>
                <a:cubicBezTo>
                  <a:pt x="4890" y="2006842"/>
                  <a:pt x="-25051" y="1884879"/>
                  <a:pt x="0" y="1649619"/>
                </a:cubicBezTo>
                <a:cubicBezTo>
                  <a:pt x="25051" y="1414359"/>
                  <a:pt x="14635" y="1264658"/>
                  <a:pt x="0" y="1063391"/>
                </a:cubicBezTo>
                <a:cubicBezTo>
                  <a:pt x="-14635" y="862124"/>
                  <a:pt x="32979" y="404068"/>
                  <a:pt x="0" y="0"/>
                </a:cubicBezTo>
                <a:close/>
              </a:path>
              <a:path w="2270150" h="4771625" stroke="0" extrusionOk="0">
                <a:moveTo>
                  <a:pt x="0" y="0"/>
                </a:moveTo>
                <a:cubicBezTo>
                  <a:pt x="146820" y="21023"/>
                  <a:pt x="350997" y="-3729"/>
                  <a:pt x="590239" y="0"/>
                </a:cubicBezTo>
                <a:cubicBezTo>
                  <a:pt x="829481" y="3729"/>
                  <a:pt x="959225" y="7514"/>
                  <a:pt x="1180478" y="0"/>
                </a:cubicBezTo>
                <a:cubicBezTo>
                  <a:pt x="1401731" y="-7514"/>
                  <a:pt x="1563952" y="-22372"/>
                  <a:pt x="1725314" y="0"/>
                </a:cubicBezTo>
                <a:cubicBezTo>
                  <a:pt x="1886676" y="22372"/>
                  <a:pt x="2112567" y="-8561"/>
                  <a:pt x="2270150" y="0"/>
                </a:cubicBezTo>
                <a:cubicBezTo>
                  <a:pt x="2287061" y="209688"/>
                  <a:pt x="2280310" y="401598"/>
                  <a:pt x="2270150" y="633944"/>
                </a:cubicBezTo>
                <a:cubicBezTo>
                  <a:pt x="2259990" y="866290"/>
                  <a:pt x="2276969" y="1042925"/>
                  <a:pt x="2270150" y="1220173"/>
                </a:cubicBezTo>
                <a:cubicBezTo>
                  <a:pt x="2263331" y="1397421"/>
                  <a:pt x="2256833" y="1691902"/>
                  <a:pt x="2270150" y="1854117"/>
                </a:cubicBezTo>
                <a:cubicBezTo>
                  <a:pt x="2283467" y="2016332"/>
                  <a:pt x="2243871" y="2125171"/>
                  <a:pt x="2270150" y="2392629"/>
                </a:cubicBezTo>
                <a:cubicBezTo>
                  <a:pt x="2296429" y="2660087"/>
                  <a:pt x="2286200" y="2728732"/>
                  <a:pt x="2270150" y="2978857"/>
                </a:cubicBezTo>
                <a:cubicBezTo>
                  <a:pt x="2254100" y="3228982"/>
                  <a:pt x="2274917" y="3327567"/>
                  <a:pt x="2270150" y="3565086"/>
                </a:cubicBezTo>
                <a:cubicBezTo>
                  <a:pt x="2265383" y="3802605"/>
                  <a:pt x="2227458" y="4423378"/>
                  <a:pt x="2270150" y="4771625"/>
                </a:cubicBezTo>
                <a:cubicBezTo>
                  <a:pt x="2129568" y="4757571"/>
                  <a:pt x="1914622" y="4751847"/>
                  <a:pt x="1770717" y="4771625"/>
                </a:cubicBezTo>
                <a:cubicBezTo>
                  <a:pt x="1626812" y="4791403"/>
                  <a:pt x="1398099" y="4779253"/>
                  <a:pt x="1203180" y="4771625"/>
                </a:cubicBezTo>
                <a:cubicBezTo>
                  <a:pt x="1008261" y="4763997"/>
                  <a:pt x="791496" y="4790733"/>
                  <a:pt x="635642" y="4771625"/>
                </a:cubicBezTo>
                <a:cubicBezTo>
                  <a:pt x="479788" y="4752517"/>
                  <a:pt x="261326" y="4781191"/>
                  <a:pt x="0" y="4771625"/>
                </a:cubicBezTo>
                <a:cubicBezTo>
                  <a:pt x="7795" y="4488278"/>
                  <a:pt x="-13104" y="4245608"/>
                  <a:pt x="0" y="4089964"/>
                </a:cubicBezTo>
                <a:cubicBezTo>
                  <a:pt x="13104" y="3934320"/>
                  <a:pt x="31427" y="3676810"/>
                  <a:pt x="0" y="3312871"/>
                </a:cubicBezTo>
                <a:cubicBezTo>
                  <a:pt x="-31427" y="2948932"/>
                  <a:pt x="-2074" y="2845132"/>
                  <a:pt x="0" y="2726643"/>
                </a:cubicBezTo>
                <a:cubicBezTo>
                  <a:pt x="2074" y="2608154"/>
                  <a:pt x="-3672" y="2358471"/>
                  <a:pt x="0" y="2188131"/>
                </a:cubicBezTo>
                <a:cubicBezTo>
                  <a:pt x="3672" y="2017791"/>
                  <a:pt x="28231" y="1789407"/>
                  <a:pt x="0" y="1554186"/>
                </a:cubicBezTo>
                <a:cubicBezTo>
                  <a:pt x="-28231" y="1318965"/>
                  <a:pt x="27478" y="1133013"/>
                  <a:pt x="0" y="777093"/>
                </a:cubicBezTo>
                <a:cubicBezTo>
                  <a:pt x="-27478" y="421173"/>
                  <a:pt x="-38850" y="307505"/>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p>
          <a:p>
            <a:pPr marL="0" indent="0">
              <a:buFont typeface="Arial" panose="020B0604020202020204" pitchFamily="34" charset="0"/>
              <a:buNone/>
            </a:pPr>
            <a:endParaRPr lang="en-US" sz="2000" i="1"/>
          </a:p>
        </p:txBody>
      </p:sp>
      <p:pic>
        <p:nvPicPr>
          <p:cNvPr id="10" name="Picture 2" descr="Facebook Logo &#10;">
            <a:extLst>
              <a:ext uri="{FF2B5EF4-FFF2-40B4-BE49-F238E27FC236}">
                <a16:creationId xmlns:a16="http://schemas.microsoft.com/office/drawing/2014/main" id="{8CC5BC00-61E3-35F3-5631-3AE2F7D3DE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98890" y="1965697"/>
            <a:ext cx="1143711" cy="9529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oca-cola logo">
            <a:extLst>
              <a:ext uri="{FF2B5EF4-FFF2-40B4-BE49-F238E27FC236}">
                <a16:creationId xmlns:a16="http://schemas.microsoft.com/office/drawing/2014/main" id="{1E84C500-B292-3F89-95B1-9A401FE286D0}"/>
              </a:ext>
            </a:extLst>
          </p:cNvPr>
          <p:cNvPicPr>
            <a:picLocks noChangeAspect="1"/>
          </p:cNvPicPr>
          <p:nvPr/>
        </p:nvPicPr>
        <p:blipFill>
          <a:blip r:embed="rId4" cstate="screen">
            <a:extLst>
              <a:ext uri="{28A0092B-C50C-407E-A947-70E740481C1C}">
                <a14:useLocalDpi xmlns:a14="http://schemas.microsoft.com/office/drawing/2010/main"/>
              </a:ext>
            </a:extLst>
          </a:blip>
          <a:srcRect l="29558" r="28898"/>
          <a:stretch>
            <a:fillRect/>
          </a:stretch>
        </p:blipFill>
        <p:spPr>
          <a:xfrm>
            <a:off x="10430649" y="2975592"/>
            <a:ext cx="1126213" cy="1280441"/>
          </a:xfrm>
          <a:prstGeom prst="rect">
            <a:avLst/>
          </a:prstGeom>
        </p:spPr>
      </p:pic>
      <p:pic>
        <p:nvPicPr>
          <p:cNvPr id="12" name="Picture 11" descr="JA Canada logo">
            <a:extLst>
              <a:ext uri="{FF2B5EF4-FFF2-40B4-BE49-F238E27FC236}">
                <a16:creationId xmlns:a16="http://schemas.microsoft.com/office/drawing/2014/main" id="{2124FFAA-56AF-AC0D-A04C-F5CAD1367A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93260" y="4020846"/>
            <a:ext cx="3600995" cy="1744884"/>
          </a:xfrm>
          <a:prstGeom prst="rect">
            <a:avLst/>
          </a:prstGeom>
        </p:spPr>
      </p:pic>
      <p:pic>
        <p:nvPicPr>
          <p:cNvPr id="11" name="Picture 10" descr="Google logo">
            <a:extLst>
              <a:ext uri="{FF2B5EF4-FFF2-40B4-BE49-F238E27FC236}">
                <a16:creationId xmlns:a16="http://schemas.microsoft.com/office/drawing/2014/main" id="{1C3D46F1-9D2A-C35B-1B4F-DD6F649ECBF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55122" y="5632756"/>
            <a:ext cx="877269" cy="877269"/>
          </a:xfrm>
          <a:prstGeom prst="rect">
            <a:avLst/>
          </a:prstGeom>
        </p:spPr>
      </p:pic>
    </p:spTree>
    <p:extLst>
      <p:ext uri="{BB962C8B-B14F-4D97-AF65-F5344CB8AC3E}">
        <p14:creationId xmlns:p14="http://schemas.microsoft.com/office/powerpoint/2010/main" val="2785918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0EF8F-CF1C-6414-FFB9-8F480D56B6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46C01-5B12-8E40-29F0-DD5D883A0EFD}"/>
              </a:ext>
            </a:extLst>
          </p:cNvPr>
          <p:cNvSpPr>
            <a:spLocks noGrp="1"/>
          </p:cNvSpPr>
          <p:nvPr>
            <p:ph type="title"/>
          </p:nvPr>
        </p:nvSpPr>
        <p:spPr/>
        <p:txBody>
          <a:bodyPr/>
          <a:lstStyle/>
          <a:p>
            <a:r>
              <a:rPr lang="en-US">
                <a:solidFill>
                  <a:srgbClr val="E3E24F"/>
                </a:solidFill>
              </a:rPr>
              <a:t>Whose Norms are These?</a:t>
            </a:r>
          </a:p>
        </p:txBody>
      </p:sp>
      <p:sp>
        <p:nvSpPr>
          <p:cNvPr id="3" name="Text Placeholder 2">
            <a:extLst>
              <a:ext uri="{FF2B5EF4-FFF2-40B4-BE49-F238E27FC236}">
                <a16:creationId xmlns:a16="http://schemas.microsoft.com/office/drawing/2014/main" id="{6EA386F8-2309-6330-CCDE-2DAD03A875D6}"/>
              </a:ext>
            </a:extLst>
          </p:cNvPr>
          <p:cNvSpPr>
            <a:spLocks noGrp="1"/>
          </p:cNvSpPr>
          <p:nvPr>
            <p:ph type="body" sz="quarter" idx="12"/>
          </p:nvPr>
        </p:nvSpPr>
        <p:spPr>
          <a:xfrm>
            <a:off x="651750" y="2137177"/>
            <a:ext cx="8859803" cy="4033586"/>
          </a:xfrm>
        </p:spPr>
        <p:txBody>
          <a:bodyPr/>
          <a:lstStyle/>
          <a:p>
            <a:pPr marL="0" indent="0">
              <a:buNone/>
            </a:pPr>
            <a:r>
              <a:rPr lang="en-US" sz="3200" b="1"/>
              <a:t>FASTER IS BETTER</a:t>
            </a:r>
          </a:p>
          <a:p>
            <a:pPr marL="0" indent="0">
              <a:buNone/>
            </a:pPr>
            <a:endParaRPr lang="en-US" sz="2000"/>
          </a:p>
          <a:p>
            <a:pPr marL="0" indent="0">
              <a:buNone/>
            </a:pPr>
            <a:r>
              <a:rPr lang="en-US" sz="2000"/>
              <a:t>It’s best to </a:t>
            </a:r>
            <a:r>
              <a:rPr lang="en-US" sz="2000" b="1"/>
              <a:t>do one thing </a:t>
            </a:r>
            <a:r>
              <a:rPr lang="en-US" sz="2000"/>
              <a:t>really, really well. </a:t>
            </a:r>
          </a:p>
          <a:p>
            <a:pPr marL="0" indent="0">
              <a:buNone/>
            </a:pPr>
            <a:endParaRPr lang="en-US" sz="2000"/>
          </a:p>
          <a:p>
            <a:pPr marL="0" indent="0">
              <a:buNone/>
            </a:pPr>
            <a:r>
              <a:rPr lang="en-US" sz="2000" b="1"/>
              <a:t>Fast is better </a:t>
            </a:r>
            <a:r>
              <a:rPr lang="en-US" sz="2000"/>
              <a:t>than slow. </a:t>
            </a:r>
          </a:p>
          <a:p>
            <a:pPr marL="0" indent="0">
              <a:buNone/>
            </a:pPr>
            <a:endParaRPr lang="en-US" sz="2000"/>
          </a:p>
          <a:p>
            <a:pPr marL="0" indent="0">
              <a:buNone/>
            </a:pPr>
            <a:r>
              <a:rPr lang="en-US" sz="2000"/>
              <a:t>There’s </a:t>
            </a:r>
            <a:r>
              <a:rPr lang="en-US" sz="2000" b="1"/>
              <a:t>always more information </a:t>
            </a:r>
            <a:r>
              <a:rPr lang="en-US" sz="2000"/>
              <a:t>out there. </a:t>
            </a:r>
          </a:p>
          <a:p>
            <a:pPr marL="0" indent="0">
              <a:buNone/>
            </a:pPr>
            <a:endParaRPr lang="en-US" sz="2000"/>
          </a:p>
          <a:p>
            <a:pPr marL="0" indent="0">
              <a:buNone/>
            </a:pPr>
            <a:r>
              <a:rPr lang="en-US" sz="2000"/>
              <a:t>You can be </a:t>
            </a:r>
            <a:r>
              <a:rPr lang="en-US" sz="2000" b="1"/>
              <a:t>serious without a suit</a:t>
            </a:r>
            <a:r>
              <a:rPr lang="en-US" sz="2000"/>
              <a:t>.</a:t>
            </a:r>
          </a:p>
          <a:p>
            <a:pPr marL="0" indent="0">
              <a:buNone/>
            </a:pPr>
            <a:endParaRPr lang="en-US" sz="2000"/>
          </a:p>
          <a:p>
            <a:pPr marL="0" indent="0">
              <a:buNone/>
            </a:pPr>
            <a:r>
              <a:rPr lang="en-US" sz="2000"/>
              <a:t>Great just isn’t good enough.</a:t>
            </a:r>
          </a:p>
          <a:p>
            <a:pPr marL="0" indent="0">
              <a:buNone/>
            </a:pPr>
            <a:endParaRPr lang="en-US"/>
          </a:p>
        </p:txBody>
      </p:sp>
      <p:sp>
        <p:nvSpPr>
          <p:cNvPr id="5" name="Text Placeholder 2">
            <a:extLst>
              <a:ext uri="{FF2B5EF4-FFF2-40B4-BE49-F238E27FC236}">
                <a16:creationId xmlns:a16="http://schemas.microsoft.com/office/drawing/2014/main" id="{6C80DFF0-C0D0-3498-F3C5-1EB2B8C65B46}"/>
              </a:ext>
              <a:ext uri="{C183D7F6-B498-43B3-948B-1728B52AA6E4}">
                <adec:decorative xmlns:adec="http://schemas.microsoft.com/office/drawing/2017/decorative" val="1"/>
              </a:ext>
            </a:extLst>
          </p:cNvPr>
          <p:cNvSpPr txBox="1">
            <a:spLocks/>
          </p:cNvSpPr>
          <p:nvPr/>
        </p:nvSpPr>
        <p:spPr>
          <a:xfrm>
            <a:off x="9816353" y="1951903"/>
            <a:ext cx="2270150" cy="4771625"/>
          </a:xfrm>
          <a:custGeom>
            <a:avLst/>
            <a:gdLst>
              <a:gd name="csX0" fmla="*/ 0 w 2270150"/>
              <a:gd name="csY0" fmla="*/ 0 h 4771625"/>
              <a:gd name="csX1" fmla="*/ 567538 w 2270150"/>
              <a:gd name="csY1" fmla="*/ 0 h 4771625"/>
              <a:gd name="csX2" fmla="*/ 1066971 w 2270150"/>
              <a:gd name="csY2" fmla="*/ 0 h 4771625"/>
              <a:gd name="csX3" fmla="*/ 1566403 w 2270150"/>
              <a:gd name="csY3" fmla="*/ 0 h 4771625"/>
              <a:gd name="csX4" fmla="*/ 2270150 w 2270150"/>
              <a:gd name="csY4" fmla="*/ 0 h 4771625"/>
              <a:gd name="csX5" fmla="*/ 2270150 w 2270150"/>
              <a:gd name="csY5" fmla="*/ 681661 h 4771625"/>
              <a:gd name="csX6" fmla="*/ 2270150 w 2270150"/>
              <a:gd name="csY6" fmla="*/ 1458754 h 4771625"/>
              <a:gd name="csX7" fmla="*/ 2270150 w 2270150"/>
              <a:gd name="csY7" fmla="*/ 2092698 h 4771625"/>
              <a:gd name="csX8" fmla="*/ 2270150 w 2270150"/>
              <a:gd name="csY8" fmla="*/ 2869792 h 4771625"/>
              <a:gd name="csX9" fmla="*/ 2270150 w 2270150"/>
              <a:gd name="csY9" fmla="*/ 3503736 h 4771625"/>
              <a:gd name="csX10" fmla="*/ 2270150 w 2270150"/>
              <a:gd name="csY10" fmla="*/ 4185397 h 4771625"/>
              <a:gd name="csX11" fmla="*/ 2270150 w 2270150"/>
              <a:gd name="csY11" fmla="*/ 4771625 h 4771625"/>
              <a:gd name="csX12" fmla="*/ 1725314 w 2270150"/>
              <a:gd name="csY12" fmla="*/ 4771625 h 4771625"/>
              <a:gd name="csX13" fmla="*/ 1180478 w 2270150"/>
              <a:gd name="csY13" fmla="*/ 4771625 h 4771625"/>
              <a:gd name="csX14" fmla="*/ 635642 w 2270150"/>
              <a:gd name="csY14" fmla="*/ 4771625 h 4771625"/>
              <a:gd name="csX15" fmla="*/ 0 w 2270150"/>
              <a:gd name="csY15" fmla="*/ 4771625 h 4771625"/>
              <a:gd name="csX16" fmla="*/ 0 w 2270150"/>
              <a:gd name="csY16" fmla="*/ 4042248 h 4771625"/>
              <a:gd name="csX17" fmla="*/ 0 w 2270150"/>
              <a:gd name="csY17" fmla="*/ 3503736 h 4771625"/>
              <a:gd name="csX18" fmla="*/ 0 w 2270150"/>
              <a:gd name="csY18" fmla="*/ 2822075 h 4771625"/>
              <a:gd name="csX19" fmla="*/ 0 w 2270150"/>
              <a:gd name="csY19" fmla="*/ 2235847 h 4771625"/>
              <a:gd name="csX20" fmla="*/ 0 w 2270150"/>
              <a:gd name="csY20" fmla="*/ 1649619 h 4771625"/>
              <a:gd name="csX21" fmla="*/ 0 w 2270150"/>
              <a:gd name="csY21" fmla="*/ 1063391 h 4771625"/>
              <a:gd name="csX22" fmla="*/ 0 w 2270150"/>
              <a:gd name="csY22" fmla="*/ 0 h 477162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270150" h="4771625" fill="none" extrusionOk="0">
                <a:moveTo>
                  <a:pt x="0" y="0"/>
                </a:moveTo>
                <a:cubicBezTo>
                  <a:pt x="131188" y="10544"/>
                  <a:pt x="431253" y="14310"/>
                  <a:pt x="567538" y="0"/>
                </a:cubicBezTo>
                <a:cubicBezTo>
                  <a:pt x="703823" y="-14310"/>
                  <a:pt x="887258" y="8009"/>
                  <a:pt x="1066971" y="0"/>
                </a:cubicBezTo>
                <a:cubicBezTo>
                  <a:pt x="1246684" y="-8009"/>
                  <a:pt x="1455049" y="-6679"/>
                  <a:pt x="1566403" y="0"/>
                </a:cubicBezTo>
                <a:cubicBezTo>
                  <a:pt x="1677757" y="6679"/>
                  <a:pt x="2004074" y="-5485"/>
                  <a:pt x="2270150" y="0"/>
                </a:cubicBezTo>
                <a:cubicBezTo>
                  <a:pt x="2255781" y="327701"/>
                  <a:pt x="2244723" y="413635"/>
                  <a:pt x="2270150" y="681661"/>
                </a:cubicBezTo>
                <a:cubicBezTo>
                  <a:pt x="2295577" y="949687"/>
                  <a:pt x="2275187" y="1178159"/>
                  <a:pt x="2270150" y="1458754"/>
                </a:cubicBezTo>
                <a:cubicBezTo>
                  <a:pt x="2265113" y="1739349"/>
                  <a:pt x="2290306" y="1887021"/>
                  <a:pt x="2270150" y="2092698"/>
                </a:cubicBezTo>
                <a:cubicBezTo>
                  <a:pt x="2249994" y="2298375"/>
                  <a:pt x="2260095" y="2567749"/>
                  <a:pt x="2270150" y="2869792"/>
                </a:cubicBezTo>
                <a:cubicBezTo>
                  <a:pt x="2280205" y="3171835"/>
                  <a:pt x="2277598" y="3225374"/>
                  <a:pt x="2270150" y="3503736"/>
                </a:cubicBezTo>
                <a:cubicBezTo>
                  <a:pt x="2262702" y="3782098"/>
                  <a:pt x="2295346" y="3939973"/>
                  <a:pt x="2270150" y="4185397"/>
                </a:cubicBezTo>
                <a:cubicBezTo>
                  <a:pt x="2244954" y="4430821"/>
                  <a:pt x="2284489" y="4549341"/>
                  <a:pt x="2270150" y="4771625"/>
                </a:cubicBezTo>
                <a:cubicBezTo>
                  <a:pt x="2053224" y="4777204"/>
                  <a:pt x="1855791" y="4787976"/>
                  <a:pt x="1725314" y="4771625"/>
                </a:cubicBezTo>
                <a:cubicBezTo>
                  <a:pt x="1594837" y="4755274"/>
                  <a:pt x="1307783" y="4785539"/>
                  <a:pt x="1180478" y="4771625"/>
                </a:cubicBezTo>
                <a:cubicBezTo>
                  <a:pt x="1053173" y="4757711"/>
                  <a:pt x="898255" y="4795124"/>
                  <a:pt x="635642" y="4771625"/>
                </a:cubicBezTo>
                <a:cubicBezTo>
                  <a:pt x="373029" y="4748126"/>
                  <a:pt x="295393" y="4775318"/>
                  <a:pt x="0" y="4771625"/>
                </a:cubicBezTo>
                <a:cubicBezTo>
                  <a:pt x="27991" y="4432485"/>
                  <a:pt x="30739" y="4334313"/>
                  <a:pt x="0" y="4042248"/>
                </a:cubicBezTo>
                <a:cubicBezTo>
                  <a:pt x="-30739" y="3750183"/>
                  <a:pt x="-24431" y="3656787"/>
                  <a:pt x="0" y="3503736"/>
                </a:cubicBezTo>
                <a:cubicBezTo>
                  <a:pt x="24431" y="3350685"/>
                  <a:pt x="-1021" y="3131879"/>
                  <a:pt x="0" y="2822075"/>
                </a:cubicBezTo>
                <a:cubicBezTo>
                  <a:pt x="1021" y="2512271"/>
                  <a:pt x="-4890" y="2464852"/>
                  <a:pt x="0" y="2235847"/>
                </a:cubicBezTo>
                <a:cubicBezTo>
                  <a:pt x="4890" y="2006842"/>
                  <a:pt x="-25051" y="1884879"/>
                  <a:pt x="0" y="1649619"/>
                </a:cubicBezTo>
                <a:cubicBezTo>
                  <a:pt x="25051" y="1414359"/>
                  <a:pt x="14635" y="1264658"/>
                  <a:pt x="0" y="1063391"/>
                </a:cubicBezTo>
                <a:cubicBezTo>
                  <a:pt x="-14635" y="862124"/>
                  <a:pt x="32979" y="404068"/>
                  <a:pt x="0" y="0"/>
                </a:cubicBezTo>
                <a:close/>
              </a:path>
              <a:path w="2270150" h="4771625" stroke="0" extrusionOk="0">
                <a:moveTo>
                  <a:pt x="0" y="0"/>
                </a:moveTo>
                <a:cubicBezTo>
                  <a:pt x="146820" y="21023"/>
                  <a:pt x="350997" y="-3729"/>
                  <a:pt x="590239" y="0"/>
                </a:cubicBezTo>
                <a:cubicBezTo>
                  <a:pt x="829481" y="3729"/>
                  <a:pt x="959225" y="7514"/>
                  <a:pt x="1180478" y="0"/>
                </a:cubicBezTo>
                <a:cubicBezTo>
                  <a:pt x="1401731" y="-7514"/>
                  <a:pt x="1563952" y="-22372"/>
                  <a:pt x="1725314" y="0"/>
                </a:cubicBezTo>
                <a:cubicBezTo>
                  <a:pt x="1886676" y="22372"/>
                  <a:pt x="2112567" y="-8561"/>
                  <a:pt x="2270150" y="0"/>
                </a:cubicBezTo>
                <a:cubicBezTo>
                  <a:pt x="2287061" y="209688"/>
                  <a:pt x="2280310" y="401598"/>
                  <a:pt x="2270150" y="633944"/>
                </a:cubicBezTo>
                <a:cubicBezTo>
                  <a:pt x="2259990" y="866290"/>
                  <a:pt x="2276969" y="1042925"/>
                  <a:pt x="2270150" y="1220173"/>
                </a:cubicBezTo>
                <a:cubicBezTo>
                  <a:pt x="2263331" y="1397421"/>
                  <a:pt x="2256833" y="1691902"/>
                  <a:pt x="2270150" y="1854117"/>
                </a:cubicBezTo>
                <a:cubicBezTo>
                  <a:pt x="2283467" y="2016332"/>
                  <a:pt x="2243871" y="2125171"/>
                  <a:pt x="2270150" y="2392629"/>
                </a:cubicBezTo>
                <a:cubicBezTo>
                  <a:pt x="2296429" y="2660087"/>
                  <a:pt x="2286200" y="2728732"/>
                  <a:pt x="2270150" y="2978857"/>
                </a:cubicBezTo>
                <a:cubicBezTo>
                  <a:pt x="2254100" y="3228982"/>
                  <a:pt x="2274917" y="3327567"/>
                  <a:pt x="2270150" y="3565086"/>
                </a:cubicBezTo>
                <a:cubicBezTo>
                  <a:pt x="2265383" y="3802605"/>
                  <a:pt x="2227458" y="4423378"/>
                  <a:pt x="2270150" y="4771625"/>
                </a:cubicBezTo>
                <a:cubicBezTo>
                  <a:pt x="2129568" y="4757571"/>
                  <a:pt x="1914622" y="4751847"/>
                  <a:pt x="1770717" y="4771625"/>
                </a:cubicBezTo>
                <a:cubicBezTo>
                  <a:pt x="1626812" y="4791403"/>
                  <a:pt x="1398099" y="4779253"/>
                  <a:pt x="1203180" y="4771625"/>
                </a:cubicBezTo>
                <a:cubicBezTo>
                  <a:pt x="1008261" y="4763997"/>
                  <a:pt x="791496" y="4790733"/>
                  <a:pt x="635642" y="4771625"/>
                </a:cubicBezTo>
                <a:cubicBezTo>
                  <a:pt x="479788" y="4752517"/>
                  <a:pt x="261326" y="4781191"/>
                  <a:pt x="0" y="4771625"/>
                </a:cubicBezTo>
                <a:cubicBezTo>
                  <a:pt x="7795" y="4488278"/>
                  <a:pt x="-13104" y="4245608"/>
                  <a:pt x="0" y="4089964"/>
                </a:cubicBezTo>
                <a:cubicBezTo>
                  <a:pt x="13104" y="3934320"/>
                  <a:pt x="31427" y="3676810"/>
                  <a:pt x="0" y="3312871"/>
                </a:cubicBezTo>
                <a:cubicBezTo>
                  <a:pt x="-31427" y="2948932"/>
                  <a:pt x="-2074" y="2845132"/>
                  <a:pt x="0" y="2726643"/>
                </a:cubicBezTo>
                <a:cubicBezTo>
                  <a:pt x="2074" y="2608154"/>
                  <a:pt x="-3672" y="2358471"/>
                  <a:pt x="0" y="2188131"/>
                </a:cubicBezTo>
                <a:cubicBezTo>
                  <a:pt x="3672" y="2017791"/>
                  <a:pt x="28231" y="1789407"/>
                  <a:pt x="0" y="1554186"/>
                </a:cubicBezTo>
                <a:cubicBezTo>
                  <a:pt x="-28231" y="1318965"/>
                  <a:pt x="27478" y="1133013"/>
                  <a:pt x="0" y="777093"/>
                </a:cubicBezTo>
                <a:cubicBezTo>
                  <a:pt x="-27478" y="421173"/>
                  <a:pt x="-38850" y="307505"/>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prstGeom prst="rect">
                    <a:avLst/>
                  </a:prstGeom>
                  <ask:type>
                    <ask:lineSketchFreehand/>
                  </ask:type>
                </ask:lineSketchStyleProps>
              </a:ext>
            </a:extLst>
          </a:ln>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a:p>
          <a:p>
            <a:pPr marL="0" indent="0">
              <a:buFont typeface="Arial" panose="020B0604020202020204" pitchFamily="34" charset="0"/>
              <a:buNone/>
            </a:pPr>
            <a:endParaRPr lang="en-US" sz="2000" i="1"/>
          </a:p>
        </p:txBody>
      </p:sp>
      <p:pic>
        <p:nvPicPr>
          <p:cNvPr id="10" name="Picture 2" descr="Facebook Logo &#10;">
            <a:extLst>
              <a:ext uri="{FF2B5EF4-FFF2-40B4-BE49-F238E27FC236}">
                <a16:creationId xmlns:a16="http://schemas.microsoft.com/office/drawing/2014/main" id="{278BD251-BD8C-9698-04DB-64C9FEB1B48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98890" y="1965697"/>
            <a:ext cx="1143711" cy="9529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oca-cola logo">
            <a:extLst>
              <a:ext uri="{FF2B5EF4-FFF2-40B4-BE49-F238E27FC236}">
                <a16:creationId xmlns:a16="http://schemas.microsoft.com/office/drawing/2014/main" id="{EEAAD607-901B-9A91-A976-F51115E5482F}"/>
              </a:ext>
            </a:extLst>
          </p:cNvPr>
          <p:cNvPicPr>
            <a:picLocks noChangeAspect="1"/>
          </p:cNvPicPr>
          <p:nvPr/>
        </p:nvPicPr>
        <p:blipFill>
          <a:blip r:embed="rId4" cstate="screen">
            <a:extLst>
              <a:ext uri="{28A0092B-C50C-407E-A947-70E740481C1C}">
                <a14:useLocalDpi xmlns:a14="http://schemas.microsoft.com/office/drawing/2010/main"/>
              </a:ext>
            </a:extLst>
          </a:blip>
          <a:srcRect l="29558" r="28898"/>
          <a:stretch>
            <a:fillRect/>
          </a:stretch>
        </p:blipFill>
        <p:spPr>
          <a:xfrm>
            <a:off x="10430649" y="2975592"/>
            <a:ext cx="1126213" cy="1280441"/>
          </a:xfrm>
          <a:prstGeom prst="rect">
            <a:avLst/>
          </a:prstGeom>
        </p:spPr>
      </p:pic>
      <p:pic>
        <p:nvPicPr>
          <p:cNvPr id="12" name="Picture 11" descr="JA Canada logo">
            <a:extLst>
              <a:ext uri="{FF2B5EF4-FFF2-40B4-BE49-F238E27FC236}">
                <a16:creationId xmlns:a16="http://schemas.microsoft.com/office/drawing/2014/main" id="{CE984961-0256-2D6F-2F6E-6D182835F9B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93260" y="4020846"/>
            <a:ext cx="3600995" cy="1744884"/>
          </a:xfrm>
          <a:prstGeom prst="rect">
            <a:avLst/>
          </a:prstGeom>
        </p:spPr>
      </p:pic>
      <p:pic>
        <p:nvPicPr>
          <p:cNvPr id="11" name="Picture 10" descr="Google logo">
            <a:extLst>
              <a:ext uri="{FF2B5EF4-FFF2-40B4-BE49-F238E27FC236}">
                <a16:creationId xmlns:a16="http://schemas.microsoft.com/office/drawing/2014/main" id="{EBB01156-8BF9-D37D-19D1-0BAA440C0C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55122" y="5632756"/>
            <a:ext cx="877269" cy="877269"/>
          </a:xfrm>
          <a:prstGeom prst="rect">
            <a:avLst/>
          </a:prstGeom>
        </p:spPr>
      </p:pic>
    </p:spTree>
    <p:extLst>
      <p:ext uri="{BB962C8B-B14F-4D97-AF65-F5344CB8AC3E}">
        <p14:creationId xmlns:p14="http://schemas.microsoft.com/office/powerpoint/2010/main" val="1311709099"/>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pptx" id="{6AD8B857-336D-4E8D-BC7C-FEEDDD3FE1AF}" vid="{4C29F5DE-EE7B-481A-9E7E-B6E095D12B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B4DF2A12880C0458825D038ABBB7F58" ma:contentTypeVersion="17" ma:contentTypeDescription="Create a new document." ma:contentTypeScope="" ma:versionID="b6960394eb55287e75adf76cdde8617f">
  <xsd:schema xmlns:xsd="http://www.w3.org/2001/XMLSchema" xmlns:xs="http://www.w3.org/2001/XMLSchema" xmlns:p="http://schemas.microsoft.com/office/2006/metadata/properties" xmlns:ns2="a0fd2e1f-501a-43c8-a1a2-4d38c648fafd" xmlns:ns3="eed5da6c-c118-4ccb-8b02-7ee5bd42a665" targetNamespace="http://schemas.microsoft.com/office/2006/metadata/properties" ma:root="true" ma:fieldsID="27559b170bb321dbe035b86d613197e2" ns2:_="" ns3:_="">
    <xsd:import namespace="a0fd2e1f-501a-43c8-a1a2-4d38c648fafd"/>
    <xsd:import namespace="eed5da6c-c118-4ccb-8b02-7ee5bd42a66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fd2e1f-501a-43c8-a1a2-4d38c648fa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ffa1762-d6be-446e-8996-7804568a715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d5da6c-c118-4ccb-8b02-7ee5bd42a66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84f2fe0-25e1-4677-a279-1b00b7d6bc0c}" ma:internalName="TaxCatchAll" ma:showField="CatchAllData" ma:web="eed5da6c-c118-4ccb-8b02-7ee5bd42a6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ed5da6c-c118-4ccb-8b02-7ee5bd42a665" xsi:nil="true"/>
    <lcf76f155ced4ddcb4097134ff3c332f xmlns="a0fd2e1f-501a-43c8-a1a2-4d38c648faf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AF7BE82-920F-4A23-A3D1-88EDD728484D}">
  <ds:schemaRefs>
    <ds:schemaRef ds:uri="http://schemas.microsoft.com/sharepoint/v3/contenttype/forms"/>
  </ds:schemaRefs>
</ds:datastoreItem>
</file>

<file path=customXml/itemProps2.xml><?xml version="1.0" encoding="utf-8"?>
<ds:datastoreItem xmlns:ds="http://schemas.openxmlformats.org/officeDocument/2006/customXml" ds:itemID="{419CF9E2-47C1-4059-8E34-883F5BF78086}">
  <ds:schemaRefs>
    <ds:schemaRef ds:uri="a0fd2e1f-501a-43c8-a1a2-4d38c648fafd"/>
    <ds:schemaRef ds:uri="eed5da6c-c118-4ccb-8b02-7ee5bd42a6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962E5D5-688E-4326-B1B3-1C6CC24B9D39}">
  <ds:schemaRefs>
    <ds:schemaRef ds:uri="a0fd2e1f-501a-43c8-a1a2-4d38c648fafd"/>
    <ds:schemaRef ds:uri="eed5da6c-c118-4ccb-8b02-7ee5bd42a66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Lesson 1</Template>
  <Application>Microsoft Office PowerPoint</Application>
  <PresentationFormat>Widescreen</PresentationFormat>
  <Slides>61</Slides>
  <Notes>53</Notes>
  <HiddenSlides>0</HiddenSlide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JA COMPANY PROGRAM</vt:lpstr>
      <vt:lpstr>WEEK 2 AGENDA</vt:lpstr>
      <vt:lpstr>WELCOME TO WEEK 2</vt:lpstr>
      <vt:lpstr>DEFINING GROUP NORMS</vt:lpstr>
      <vt:lpstr>What is Norming?</vt:lpstr>
      <vt:lpstr>Whose Norms are These?</vt:lpstr>
      <vt:lpstr>Whose Norms are These?</vt:lpstr>
      <vt:lpstr>Whose Norms are These?</vt:lpstr>
      <vt:lpstr>Whose Norms are These?</vt:lpstr>
      <vt:lpstr>Whose Norms are These?</vt:lpstr>
      <vt:lpstr>Whose Norms are These?</vt:lpstr>
      <vt:lpstr>Building Your Team Norms</vt:lpstr>
      <vt:lpstr>Code of Ethics</vt:lpstr>
      <vt:lpstr>Decision-making </vt:lpstr>
      <vt:lpstr>STUDENT INNOVATION</vt:lpstr>
      <vt:lpstr>Student Innovation</vt:lpstr>
      <vt:lpstr>Product Inspiration</vt:lpstr>
      <vt:lpstr>Product Inspiration</vt:lpstr>
      <vt:lpstr>Product Inspiration</vt:lpstr>
      <vt:lpstr>Product Inspiration</vt:lpstr>
      <vt:lpstr>CORPORATE SOCIAL RESPONSIBILITY </vt:lpstr>
      <vt:lpstr>Corporate Social Responsibility</vt:lpstr>
      <vt:lpstr>What are the Trends?</vt:lpstr>
      <vt:lpstr>Triple Bottom Line</vt:lpstr>
      <vt:lpstr>Why Bother?</vt:lpstr>
      <vt:lpstr>Example 1</vt:lpstr>
      <vt:lpstr>Example 2</vt:lpstr>
      <vt:lpstr>Example 3</vt:lpstr>
      <vt:lpstr>LEADERSHIP STYLE  &amp; ROLES</vt:lpstr>
      <vt:lpstr>Styles of Leadership</vt:lpstr>
      <vt:lpstr>Executive Team Roles</vt:lpstr>
      <vt:lpstr>BRAINSTORMING</vt:lpstr>
      <vt:lpstr>Product or Service Research Assignment </vt:lpstr>
      <vt:lpstr>Product &amp; Service Checklist</vt:lpstr>
      <vt:lpstr>Pitch Evaluation Criteria </vt:lpstr>
      <vt:lpstr>IMPORTANCE OF  PROTOTYPING </vt:lpstr>
      <vt:lpstr>What is a Prototype</vt:lpstr>
      <vt:lpstr>Prototyping is Important</vt:lpstr>
      <vt:lpstr>Prototyping is Important</vt:lpstr>
      <vt:lpstr>Prototyping is Important</vt:lpstr>
      <vt:lpstr>SMART GOALS</vt:lpstr>
      <vt:lpstr>SMART Goals</vt:lpstr>
      <vt:lpstr>ENTREPRENEURIAL RESILIENCY MODULES</vt:lpstr>
      <vt:lpstr>Company Program Resiliency Modules</vt:lpstr>
      <vt:lpstr>QUESTIONS &amp; WRAP UP</vt:lpstr>
      <vt:lpstr>Questions &amp; Next Steps</vt:lpstr>
      <vt:lpstr>APPENDIX</vt:lpstr>
      <vt:lpstr>PROFESSIONAL SOCIAL MEDIA PROFILE</vt:lpstr>
      <vt:lpstr>LinkedIn Guidelines JA Canada Guidelines for CP Student Profiles</vt:lpstr>
      <vt:lpstr>Sample Experience Profile</vt:lpstr>
      <vt:lpstr>HUMAN-CENTERED  DESIGN</vt:lpstr>
      <vt:lpstr>Human-Centered Design</vt:lpstr>
      <vt:lpstr>Human-Centered Design</vt:lpstr>
      <vt:lpstr>Frame</vt:lpstr>
      <vt:lpstr>Frame</vt:lpstr>
      <vt:lpstr>Activity</vt:lpstr>
      <vt:lpstr>Activity </vt:lpstr>
      <vt:lpstr>Activity</vt:lpstr>
      <vt:lpstr>Activity </vt:lpstr>
      <vt:lpstr>Energy, Enthusiasm, Results</vt:lpstr>
      <vt:lpstr>Energy, Enthusiasm,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Pretzlaff</dc:creator>
  <cp:revision>3</cp:revision>
  <dcterms:created xsi:type="dcterms:W3CDTF">2025-07-08T15:05:21Z</dcterms:created>
  <dcterms:modified xsi:type="dcterms:W3CDTF">2026-01-15T05:14:47Z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0x010100EB4DF2A12880C0458825D038ABBB7F58</vt:lpwstr>
  </property>
  <property fmtid="{D5CDD505-2E9C-101B-9397-08002B2CF9AE}" pid="3" name="MediaServiceImageTags">
    <vt:lpwstr/>
  </property>
</Properties>
</file>